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5.xml.rels" ContentType="application/vnd.openxmlformats-package.relationships+xml"/>
  <Override PartName="/ppt/slides/_rels/slide3.xml.rels" ContentType="application/vnd.openxmlformats-package.relationships+xml"/>
  <Override PartName="/ppt/slides/_rels/slide1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13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7.xml" ContentType="application/vnd.openxmlformats-officedocument.presentationml.slide+xml"/>
  <Override PartName="/ppt/media/image13.png" ContentType="image/png"/>
  <Override PartName="/ppt/media/image9.jpeg" ContentType="image/jpeg"/>
  <Override PartName="/ppt/media/image10.jpeg" ContentType="image/jpeg"/>
  <Override PartName="/ppt/media/image21.png" ContentType="image/png"/>
  <Override PartName="/ppt/media/image12.png" ContentType="image/png"/>
  <Override PartName="/ppt/media/image20.png" ContentType="image/png"/>
  <Override PartName="/ppt/media/image7.png" ContentType="image/png"/>
  <Override PartName="/ppt/media/image11.png" ContentType="image/png"/>
  <Override PartName="/ppt/media/image8.jpeg" ContentType="image/jpeg"/>
  <Override PartName="/ppt/media/image6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23.png" ContentType="image/png"/>
  <Override PartName="/ppt/media/image15.png" ContentType="image/png"/>
  <Override PartName="/ppt/media/image22.png" ContentType="image/png"/>
  <Override PartName="/ppt/media/image14.png" ContentType="image/png"/>
  <Override PartName="/ppt/media/image3.png" ContentType="image/png"/>
  <Override PartName="/ppt/media/image4.jpeg" ContentType="image/jpeg"/>
  <Override PartName="/ppt/media/image2.png" ContentType="image/png"/>
  <Override PartName="/ppt/media/image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D5E026-FE3D-469D-A79C-4B13F05C7EC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cs-CZ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1CFC80-FF2B-425B-B66A-D120FA03AB8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cs-CZ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71E9BF-DCC9-4AC4-BAC0-253B665BC75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cs-CZ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16AC54-3B03-4643-8590-4923043E17B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cs-CZ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CE0DC6-7EAA-409A-901F-E1506BEABE6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cs-CZ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72E5DE-0033-47EF-8F3E-4FC8798F2AE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cs-CZ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7C0547-AC8E-4C8B-A157-3BE23F9FC3A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cs-CZ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124323-64D9-45D8-AF39-EBBD3C5A254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480" cy="796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BA7A5E-2370-4782-9F9A-B96DB9964E0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cs-CZ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FBAEB8-C4CF-4390-8136-DDCD04B4CA6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cs-CZ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2ABF92-B12D-45FA-9569-C1A1106199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cs-CZ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cs-CZ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700C89-1689-433A-B150-47CDE567BDD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240" cy="28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240" cy="28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480" cy="284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cs-CZ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cs-CZ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cs-CZ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651886C-CCB7-481C-829B-A64E0C17AAB6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cs-CZ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cs-CZ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cs-CZ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cs-CZ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2"/>
          <p:cNvSpPr/>
          <p:nvPr/>
        </p:nvSpPr>
        <p:spPr>
          <a:xfrm>
            <a:off x="789840" y="8507520"/>
            <a:ext cx="2295000" cy="1140480"/>
          </a:xfrm>
          <a:custGeom>
            <a:avLst/>
            <a:gdLst>
              <a:gd name="textAreaLeft" fmla="*/ 0 w 2295000"/>
              <a:gd name="textAreaRight" fmla="*/ 2295720 w 2295000"/>
              <a:gd name="textAreaTop" fmla="*/ 0 h 1140480"/>
              <a:gd name="textAreaBottom" fmla="*/ 1141200 h 1140480"/>
            </a:gdLst>
            <a:ahLst/>
            <a:rect l="textAreaLeft" t="textAreaTop" r="textAreaRight" b="textAreaBottom"/>
            <a:pathLst>
              <a:path w="2295553" h="1141316">
                <a:moveTo>
                  <a:pt x="0" y="0"/>
                </a:moveTo>
                <a:lnTo>
                  <a:pt x="2295553" y="0"/>
                </a:lnTo>
                <a:lnTo>
                  <a:pt x="2295553" y="1141316"/>
                </a:lnTo>
                <a:lnTo>
                  <a:pt x="0" y="11413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Freeform 3"/>
          <p:cNvSpPr/>
          <p:nvPr/>
        </p:nvSpPr>
        <p:spPr>
          <a:xfrm>
            <a:off x="5841360" y="3426840"/>
            <a:ext cx="6604200" cy="6604200"/>
          </a:xfrm>
          <a:custGeom>
            <a:avLst/>
            <a:gdLst>
              <a:gd name="textAreaLeft" fmla="*/ 0 w 6604200"/>
              <a:gd name="textAreaRight" fmla="*/ 6604920 w 6604200"/>
              <a:gd name="textAreaTop" fmla="*/ 0 h 6604200"/>
              <a:gd name="textAreaBottom" fmla="*/ 6604920 h 6604200"/>
            </a:gdLst>
            <a:ahLst/>
            <a:rect l="textAreaLeft" t="textAreaTop" r="textAreaRight" b="textAreaBottom"/>
            <a:pathLst>
              <a:path w="6604968" h="6604968">
                <a:moveTo>
                  <a:pt x="0" y="0"/>
                </a:moveTo>
                <a:lnTo>
                  <a:pt x="6604968" y="0"/>
                </a:lnTo>
                <a:lnTo>
                  <a:pt x="6604968" y="6604968"/>
                </a:lnTo>
                <a:lnTo>
                  <a:pt x="0" y="66049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TextBox 4"/>
          <p:cNvSpPr/>
          <p:nvPr/>
        </p:nvSpPr>
        <p:spPr>
          <a:xfrm>
            <a:off x="1028880" y="752400"/>
            <a:ext cx="11417040" cy="21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864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Michroma"/>
              </a:rPr>
              <a:t>Markup Interactive Language Format</a:t>
            </a:r>
            <a:endParaRPr b="0" lang="cs-CZ" sz="7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TextBox 5"/>
          <p:cNvSpPr/>
          <p:nvPr/>
        </p:nvSpPr>
        <p:spPr>
          <a:xfrm>
            <a:off x="15251760" y="504720"/>
            <a:ext cx="2007000" cy="21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16801"/>
              </a:lnSpc>
            </a:pPr>
            <a:r>
              <a:rPr b="0" lang="en-US" sz="12000" spc="-1381" strike="noStrike">
                <a:solidFill>
                  <a:srgbClr val="ffffff"/>
                </a:solidFill>
                <a:latin typeface="Clear Sans Medium"/>
              </a:rPr>
              <a:t>01</a:t>
            </a:r>
            <a:endParaRPr b="0" lang="cs-CZ" sz="1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TextBox 6"/>
          <p:cNvSpPr/>
          <p:nvPr/>
        </p:nvSpPr>
        <p:spPr>
          <a:xfrm>
            <a:off x="14536080" y="8850600"/>
            <a:ext cx="272268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335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lear Sans"/>
              </a:rPr>
              <a:t>David Šimek</a:t>
            </a:r>
            <a:endParaRPr b="0" lang="cs-CZ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Freeform 10"/>
          <p:cNvSpPr/>
          <p:nvPr/>
        </p:nvSpPr>
        <p:spPr>
          <a:xfrm rot="13500000">
            <a:off x="-5380200" y="-4051080"/>
            <a:ext cx="8759520" cy="8849880"/>
          </a:xfrm>
          <a:custGeom>
            <a:avLst/>
            <a:gdLst>
              <a:gd name="textAreaLeft" fmla="*/ 0 w 8759520"/>
              <a:gd name="textAreaRight" fmla="*/ 8760240 w 8759520"/>
              <a:gd name="textAreaTop" fmla="*/ 0 h 8849880"/>
              <a:gd name="textAreaBottom" fmla="*/ 8850600 h 8849880"/>
            </a:gdLst>
            <a:ahLst/>
            <a:rect l="textAreaLeft" t="textAreaTop" r="textAreaRight" b="textAreaBottom"/>
            <a:pathLst>
              <a:path w="8760196" h="8850507">
                <a:moveTo>
                  <a:pt x="0" y="0"/>
                </a:moveTo>
                <a:lnTo>
                  <a:pt x="8760195" y="0"/>
                </a:lnTo>
                <a:lnTo>
                  <a:pt x="8760195" y="8850507"/>
                </a:lnTo>
                <a:lnTo>
                  <a:pt x="0" y="885050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3" name="TextBox 48"/>
          <p:cNvSpPr/>
          <p:nvPr/>
        </p:nvSpPr>
        <p:spPr>
          <a:xfrm>
            <a:off x="610200" y="343800"/>
            <a:ext cx="1909440" cy="21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6798"/>
              </a:lnSpc>
            </a:pPr>
            <a:r>
              <a:rPr b="0" lang="en-US" sz="12000" spc="-1379" strike="noStrike">
                <a:solidFill>
                  <a:srgbClr val="ffffff"/>
                </a:solidFill>
                <a:latin typeface="Clear Sans Medium"/>
              </a:rPr>
              <a:t>08</a:t>
            </a:r>
            <a:endParaRPr b="0" lang="cs-CZ" sz="1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TextBox 49"/>
          <p:cNvSpPr/>
          <p:nvPr/>
        </p:nvSpPr>
        <p:spPr>
          <a:xfrm>
            <a:off x="1800000" y="4140000"/>
            <a:ext cx="11166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04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Michroma"/>
              </a:rPr>
              <a:t>MOŽNOSTI EDITACE</a:t>
            </a:r>
            <a:endParaRPr b="0" lang="cs-CZ" sz="42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35" name="Group 24"/>
          <p:cNvGrpSpPr/>
          <p:nvPr/>
        </p:nvGrpSpPr>
        <p:grpSpPr>
          <a:xfrm>
            <a:off x="1620000" y="6840000"/>
            <a:ext cx="3959640" cy="1709640"/>
            <a:chOff x="1620000" y="6840000"/>
            <a:chExt cx="3959640" cy="1709640"/>
          </a:xfrm>
        </p:grpSpPr>
        <p:sp>
          <p:nvSpPr>
            <p:cNvPr id="136" name="TextBox 50"/>
            <p:cNvSpPr/>
            <p:nvPr/>
          </p:nvSpPr>
          <p:spPr>
            <a:xfrm>
              <a:off x="1620000" y="7430040"/>
              <a:ext cx="3959640" cy="1119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chytré seskupování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kontrola poměru stran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velikost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7" name="TextBox 51"/>
            <p:cNvSpPr/>
            <p:nvPr/>
          </p:nvSpPr>
          <p:spPr>
            <a:xfrm>
              <a:off x="1620000" y="6840000"/>
              <a:ext cx="3959640" cy="39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3118"/>
                </a:lnSpc>
              </a:pPr>
              <a:r>
                <a:rPr b="0" lang="en-US" sz="2600" spc="-1" strike="noStrike">
                  <a:solidFill>
                    <a:srgbClr val="ffffff"/>
                  </a:solidFill>
                  <a:latin typeface="Clear Sans Light"/>
                </a:rPr>
                <a:t>PRÁCE S OBRÁZKY</a:t>
              </a:r>
              <a:endParaRPr b="0" lang="cs-CZ" sz="26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10260000" y="0"/>
            <a:ext cx="8099640" cy="1043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 2"/>
          <p:cNvSpPr/>
          <p:nvPr/>
        </p:nvSpPr>
        <p:spPr>
          <a:xfrm flipH="1" rot="10515600">
            <a:off x="260640" y="-2980800"/>
            <a:ext cx="19635120" cy="7130880"/>
          </a:xfrm>
          <a:custGeom>
            <a:avLst/>
            <a:gdLst>
              <a:gd name="textAreaLeft" fmla="*/ -360 w 19635120"/>
              <a:gd name="textAreaRight" fmla="*/ 19635480 w 19635120"/>
              <a:gd name="textAreaTop" fmla="*/ 0 h 7130880"/>
              <a:gd name="textAreaBottom" fmla="*/ 7131600 h 7130880"/>
            </a:gdLst>
            <a:ahLst/>
            <a:rect l="textAreaLeft" t="textAreaTop" r="textAreaRight" b="textAreaBottom"/>
            <a:pathLst>
              <a:path w="19635939" h="7131620">
                <a:moveTo>
                  <a:pt x="19635939" y="0"/>
                </a:moveTo>
                <a:lnTo>
                  <a:pt x="0" y="0"/>
                </a:lnTo>
                <a:lnTo>
                  <a:pt x="0" y="7131619"/>
                </a:lnTo>
                <a:lnTo>
                  <a:pt x="19635939" y="7131619"/>
                </a:lnTo>
                <a:lnTo>
                  <a:pt x="19635939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Freeform 3"/>
          <p:cNvSpPr/>
          <p:nvPr/>
        </p:nvSpPr>
        <p:spPr>
          <a:xfrm flipH="1" rot="21391200">
            <a:off x="-912600" y="6540120"/>
            <a:ext cx="19635120" cy="7130880"/>
          </a:xfrm>
          <a:custGeom>
            <a:avLst/>
            <a:gdLst>
              <a:gd name="textAreaLeft" fmla="*/ -360 w 19635120"/>
              <a:gd name="textAreaRight" fmla="*/ 19635480 w 19635120"/>
              <a:gd name="textAreaTop" fmla="*/ 0 h 7130880"/>
              <a:gd name="textAreaBottom" fmla="*/ 7131600 h 7130880"/>
            </a:gdLst>
            <a:ahLst/>
            <a:rect l="textAreaLeft" t="textAreaTop" r="textAreaRight" b="textAreaBottom"/>
            <a:pathLst>
              <a:path w="19635939" h="7131620">
                <a:moveTo>
                  <a:pt x="19635939" y="0"/>
                </a:moveTo>
                <a:lnTo>
                  <a:pt x="0" y="0"/>
                </a:lnTo>
                <a:lnTo>
                  <a:pt x="0" y="7131620"/>
                </a:lnTo>
                <a:lnTo>
                  <a:pt x="19635939" y="7131620"/>
                </a:lnTo>
                <a:lnTo>
                  <a:pt x="19635939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41" name="Group 7"/>
          <p:cNvGrpSpPr/>
          <p:nvPr/>
        </p:nvGrpSpPr>
        <p:grpSpPr>
          <a:xfrm>
            <a:off x="1028880" y="5644800"/>
            <a:ext cx="5405760" cy="2236320"/>
            <a:chOff x="1028880" y="5644800"/>
            <a:chExt cx="5405760" cy="2236320"/>
          </a:xfrm>
        </p:grpSpPr>
        <p:sp>
          <p:nvSpPr>
            <p:cNvPr id="142" name="TextBox 8"/>
            <p:cNvSpPr/>
            <p:nvPr/>
          </p:nvSpPr>
          <p:spPr>
            <a:xfrm>
              <a:off x="1028880" y="5644800"/>
              <a:ext cx="5405760" cy="497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392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Michroma"/>
                </a:rPr>
                <a:t>Nástroje</a:t>
              </a:r>
              <a:endParaRPr b="0" lang="cs-CZ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3" name="TextBox 9"/>
            <p:cNvSpPr/>
            <p:nvPr/>
          </p:nvSpPr>
          <p:spPr>
            <a:xfrm>
              <a:off x="1028880" y="6601680"/>
              <a:ext cx="5405760" cy="127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lvl="1" marL="518040" indent="-259200" defTabSz="914400">
                <a:lnSpc>
                  <a:spcPts val="3359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400" spc="-1" strike="noStrike">
                  <a:solidFill>
                    <a:srgbClr val="ffffff"/>
                  </a:solidFill>
                  <a:latin typeface="Clear Sans Light"/>
                </a:rPr>
                <a:t>transpiler</a:t>
              </a:r>
              <a:endParaRPr b="0" lang="cs-CZ" sz="24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518040" indent="-259200" defTabSz="914400">
                <a:lnSpc>
                  <a:spcPts val="3359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400" spc="-1" strike="noStrike">
                  <a:solidFill>
                    <a:srgbClr val="ffffff"/>
                  </a:solidFill>
                  <a:latin typeface="Clear Sans Light"/>
                </a:rPr>
                <a:t>live preview system</a:t>
              </a:r>
              <a:endParaRPr b="0" lang="cs-CZ" sz="24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518040" indent="-259200" defTabSz="914400">
                <a:lnSpc>
                  <a:spcPts val="3359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400" spc="-1" strike="noStrike">
                  <a:solidFill>
                    <a:srgbClr val="ffffff"/>
                  </a:solidFill>
                  <a:latin typeface="Clear Sans Light"/>
                </a:rPr>
                <a:t>build system</a:t>
              </a:r>
              <a:endParaRPr b="0" lang="cs-CZ" sz="24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44" name="TextBox 10"/>
          <p:cNvSpPr/>
          <p:nvPr/>
        </p:nvSpPr>
        <p:spPr>
          <a:xfrm>
            <a:off x="610200" y="343800"/>
            <a:ext cx="190980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6798"/>
              </a:lnSpc>
            </a:pPr>
            <a:r>
              <a:rPr b="0" lang="en-US" sz="12000" spc="-1379" strike="noStrike">
                <a:solidFill>
                  <a:srgbClr val="ffffff"/>
                </a:solidFill>
                <a:latin typeface="Clear Sans Medium"/>
              </a:rPr>
              <a:t>09</a:t>
            </a:r>
            <a:endParaRPr b="0" lang="cs-CZ" sz="1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3"/>
          <a:stretch/>
        </p:blipFill>
        <p:spPr>
          <a:xfrm>
            <a:off x="6480000" y="899640"/>
            <a:ext cx="4860000" cy="8640360"/>
          </a:xfrm>
          <a:prstGeom prst="rect">
            <a:avLst/>
          </a:prstGeom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4"/>
          <a:stretch/>
        </p:blipFill>
        <p:spPr>
          <a:xfrm>
            <a:off x="12600360" y="900000"/>
            <a:ext cx="4859640" cy="86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reeform 2"/>
          <p:cNvSpPr/>
          <p:nvPr/>
        </p:nvSpPr>
        <p:spPr>
          <a:xfrm flipH="1" rot="96000">
            <a:off x="2291760" y="-448560"/>
            <a:ext cx="15990120" cy="5806440"/>
          </a:xfrm>
          <a:custGeom>
            <a:avLst/>
            <a:gdLst>
              <a:gd name="textAreaLeft" fmla="*/ 360 w 15990120"/>
              <a:gd name="textAreaRight" fmla="*/ 15991200 w 15990120"/>
              <a:gd name="textAreaTop" fmla="*/ 0 h 5806440"/>
              <a:gd name="textAreaBottom" fmla="*/ 5807160 h 5806440"/>
            </a:gdLst>
            <a:ahLst/>
            <a:rect l="textAreaLeft" t="textAreaTop" r="textAreaRight" b="textAreaBottom"/>
            <a:pathLst>
              <a:path w="15990701" h="5807698">
                <a:moveTo>
                  <a:pt x="15990701" y="0"/>
                </a:moveTo>
                <a:lnTo>
                  <a:pt x="0" y="0"/>
                </a:lnTo>
                <a:lnTo>
                  <a:pt x="0" y="5807698"/>
                </a:lnTo>
                <a:lnTo>
                  <a:pt x="15990701" y="5807698"/>
                </a:lnTo>
                <a:lnTo>
                  <a:pt x="15990701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TextBox 3"/>
          <p:cNvSpPr/>
          <p:nvPr/>
        </p:nvSpPr>
        <p:spPr>
          <a:xfrm>
            <a:off x="5580000" y="2101680"/>
            <a:ext cx="11107080" cy="10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864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Michroma"/>
              </a:rPr>
              <a:t>JAZYK JAKO TAKOVÝ</a:t>
            </a:r>
            <a:endParaRPr b="0" lang="cs-CZ" sz="7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9" name="TextBox 4"/>
          <p:cNvSpPr/>
          <p:nvPr/>
        </p:nvSpPr>
        <p:spPr>
          <a:xfrm>
            <a:off x="610200" y="343800"/>
            <a:ext cx="190980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6798"/>
              </a:lnSpc>
            </a:pPr>
            <a:r>
              <a:rPr b="0" lang="en-US" sz="12000" spc="-1379" strike="noStrike">
                <a:solidFill>
                  <a:srgbClr val="ffffff"/>
                </a:solidFill>
                <a:latin typeface="Clear Sans Medium"/>
              </a:rPr>
              <a:t>10</a:t>
            </a:r>
            <a:endParaRPr b="0" lang="cs-CZ" sz="120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0" name="Group 6"/>
          <p:cNvGrpSpPr/>
          <p:nvPr/>
        </p:nvGrpSpPr>
        <p:grpSpPr>
          <a:xfrm>
            <a:off x="3617280" y="5811480"/>
            <a:ext cx="3762720" cy="2715480"/>
            <a:chOff x="3617280" y="5811480"/>
            <a:chExt cx="3762720" cy="2715480"/>
          </a:xfrm>
        </p:grpSpPr>
        <p:sp>
          <p:nvSpPr>
            <p:cNvPr id="151" name="TextBox 7"/>
            <p:cNvSpPr/>
            <p:nvPr/>
          </p:nvSpPr>
          <p:spPr>
            <a:xfrm>
              <a:off x="3617280" y="6660720"/>
              <a:ext cx="3762720" cy="18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marL="216000" indent="-216000" defTabSz="914400">
                <a:lnSpc>
                  <a:spcPts val="2940"/>
                </a:lnSpc>
                <a:buClr>
                  <a:srgbClr val="ffffff"/>
                </a:buClr>
                <a:buFont typeface="Wingdings" charset="2"/>
                <a:buChar char="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  </a:t>
              </a: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každý řádek je entita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marL="216000" indent="-216000" defTabSz="914400">
                <a:lnSpc>
                  <a:spcPts val="2940"/>
                </a:lnSpc>
                <a:buClr>
                  <a:srgbClr val="ffffff"/>
                </a:buClr>
                <a:buFont typeface="Wingdings" charset="2"/>
                <a:buChar char=""/>
              </a:pP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marL="216000" indent="-216000" defTabSz="914400">
                <a:lnSpc>
                  <a:spcPts val="2940"/>
                </a:lnSpc>
                <a:buClr>
                  <a:srgbClr val="ffffff"/>
                </a:buClr>
                <a:buFont typeface="Wingdings" charset="2"/>
                <a:buChar char="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 </a:t>
              </a: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jednoduché pochopení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marL="216000" indent="-216000" defTabSz="914400">
                <a:lnSpc>
                  <a:spcPts val="2940"/>
                </a:lnSpc>
                <a:buClr>
                  <a:srgbClr val="ffffff"/>
                </a:buClr>
                <a:buFont typeface="Wingdings" charset="2"/>
                <a:buChar char=""/>
              </a:pP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marL="216000" indent="-216000" defTabSz="914400">
                <a:lnSpc>
                  <a:spcPts val="2940"/>
                </a:lnSpc>
                <a:buClr>
                  <a:srgbClr val="ffffff"/>
                </a:buClr>
                <a:buFont typeface="Wingdings" charset="2"/>
                <a:buChar char="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  </a:t>
              </a: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jednoduchá generace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8"/>
            <p:cNvSpPr/>
            <p:nvPr/>
          </p:nvSpPr>
          <p:spPr>
            <a:xfrm>
              <a:off x="3617280" y="5811480"/>
              <a:ext cx="3762720" cy="39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3118"/>
                </a:lnSpc>
              </a:pPr>
              <a:r>
                <a:rPr b="0" lang="en-US" sz="2600" spc="-1" strike="noStrike">
                  <a:solidFill>
                    <a:srgbClr val="ffffff"/>
                  </a:solidFill>
                  <a:latin typeface="Clear Sans Light"/>
                </a:rPr>
                <a:t>ŘÁDKA PO ŘÁDKU</a:t>
              </a:r>
              <a:endParaRPr b="0" lang="cs-CZ" sz="26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53" name="Group 9"/>
          <p:cNvGrpSpPr/>
          <p:nvPr/>
        </p:nvGrpSpPr>
        <p:grpSpPr>
          <a:xfrm>
            <a:off x="8280000" y="5811480"/>
            <a:ext cx="3960000" cy="2676240"/>
            <a:chOff x="8280000" y="5811480"/>
            <a:chExt cx="3960000" cy="2676240"/>
          </a:xfrm>
        </p:grpSpPr>
        <p:sp>
          <p:nvSpPr>
            <p:cNvPr id="154" name="TextBox 10"/>
            <p:cNvSpPr/>
            <p:nvPr/>
          </p:nvSpPr>
          <p:spPr>
            <a:xfrm>
              <a:off x="8280000" y="6621480"/>
              <a:ext cx="3960000" cy="186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marL="216000" indent="-216000" defTabSz="914400">
                <a:lnSpc>
                  <a:spcPts val="2940"/>
                </a:lnSpc>
                <a:buClr>
                  <a:srgbClr val="ffffff"/>
                </a:buClr>
                <a:buFont typeface="Wingdings" charset="2"/>
                <a:buChar char="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  </a:t>
              </a: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žádné závorky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marL="216000" indent="-216000" defTabSz="914400">
                <a:lnSpc>
                  <a:spcPts val="2940"/>
                </a:lnSpc>
                <a:buClr>
                  <a:srgbClr val="ffffff"/>
                </a:buClr>
                <a:buFont typeface="Wingdings" charset="2"/>
                <a:buChar char=""/>
              </a:pP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marL="216000" indent="-216000" defTabSz="914400">
                <a:lnSpc>
                  <a:spcPts val="2940"/>
                </a:lnSpc>
                <a:buClr>
                  <a:srgbClr val="ffffff"/>
                </a:buClr>
                <a:buFont typeface="Wingdings" charset="2"/>
                <a:buChar char="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  </a:t>
              </a: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pouze 3 vyhrazené znaky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marL="216000" indent="-216000" defTabSz="914400">
                <a:lnSpc>
                  <a:spcPts val="2940"/>
                </a:lnSpc>
                <a:buClr>
                  <a:srgbClr val="ffffff"/>
                </a:buClr>
                <a:buFont typeface="Wingdings" charset="2"/>
                <a:buChar char=""/>
              </a:pP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marL="216000" indent="-216000" defTabSz="914400">
                <a:lnSpc>
                  <a:spcPts val="2940"/>
                </a:lnSpc>
                <a:buClr>
                  <a:srgbClr val="ffffff"/>
                </a:buClr>
                <a:buFont typeface="Wingdings" charset="2"/>
                <a:buChar char="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  </a:t>
              </a: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žádná vyhrazená slova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5" name="TextBox 11"/>
            <p:cNvSpPr/>
            <p:nvPr/>
          </p:nvSpPr>
          <p:spPr>
            <a:xfrm>
              <a:off x="8280000" y="5811480"/>
              <a:ext cx="3960000" cy="395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3118"/>
                </a:lnSpc>
              </a:pPr>
              <a:r>
                <a:rPr b="0" lang="en-US" sz="2600" spc="-1" strike="noStrike">
                  <a:solidFill>
                    <a:srgbClr val="ffffff"/>
                  </a:solidFill>
                  <a:latin typeface="Clear Sans Light"/>
                </a:rPr>
                <a:t>BEZ SLOŽITÉ SYNTAXE</a:t>
              </a:r>
              <a:endParaRPr b="0" lang="cs-CZ" sz="26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56" name="Group 12"/>
          <p:cNvGrpSpPr/>
          <p:nvPr/>
        </p:nvGrpSpPr>
        <p:grpSpPr>
          <a:xfrm>
            <a:off x="12960000" y="5811480"/>
            <a:ext cx="3960000" cy="2669760"/>
            <a:chOff x="12960000" y="5811480"/>
            <a:chExt cx="3960000" cy="2669760"/>
          </a:xfrm>
        </p:grpSpPr>
        <p:sp>
          <p:nvSpPr>
            <p:cNvPr id="157" name="TextBox 13"/>
            <p:cNvSpPr/>
            <p:nvPr/>
          </p:nvSpPr>
          <p:spPr>
            <a:xfrm>
              <a:off x="12960000" y="6614280"/>
              <a:ext cx="3960000" cy="186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marL="216000" indent="-216000" defTabSz="914400">
                <a:lnSpc>
                  <a:spcPts val="2940"/>
                </a:lnSpc>
                <a:buClr>
                  <a:srgbClr val="ffffff"/>
                </a:buClr>
                <a:buFont typeface="Wingdings" charset="2"/>
                <a:buChar char="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  </a:t>
              </a: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podobné plain textu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marL="216000" indent="-216000" defTabSz="914400">
                <a:lnSpc>
                  <a:spcPts val="2940"/>
                </a:lnSpc>
                <a:buClr>
                  <a:srgbClr val="ffffff"/>
                </a:buClr>
                <a:buFont typeface="Wingdings" charset="2"/>
                <a:buChar char=""/>
              </a:pP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marL="216000" indent="-216000" defTabSz="914400">
                <a:lnSpc>
                  <a:spcPts val="2940"/>
                </a:lnSpc>
                <a:buClr>
                  <a:srgbClr val="ffffff"/>
                </a:buClr>
                <a:buFont typeface="Wingdings" charset="2"/>
                <a:buChar char="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  </a:t>
              </a: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uživatelské definice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marL="216000" indent="-216000" defTabSz="914400">
                <a:lnSpc>
                  <a:spcPts val="2940"/>
                </a:lnSpc>
                <a:buClr>
                  <a:srgbClr val="ffffff"/>
                </a:buClr>
                <a:buFont typeface="Wingdings" charset="2"/>
                <a:buChar char=""/>
              </a:pP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marL="216000" indent="-216000" defTabSz="914400">
                <a:lnSpc>
                  <a:spcPts val="2940"/>
                </a:lnSpc>
                <a:buClr>
                  <a:srgbClr val="ffffff"/>
                </a:buClr>
                <a:buFont typeface="Wingdings" charset="2"/>
                <a:buChar char="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  </a:t>
              </a: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jakýkoli textový editor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8" name="TextBox 14"/>
            <p:cNvSpPr/>
            <p:nvPr/>
          </p:nvSpPr>
          <p:spPr>
            <a:xfrm>
              <a:off x="12960000" y="5811480"/>
              <a:ext cx="3960000" cy="39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3118"/>
                </a:lnSpc>
              </a:pPr>
              <a:r>
                <a:rPr b="0" lang="en-US" sz="2600" spc="-1" strike="noStrike">
                  <a:solidFill>
                    <a:srgbClr val="ffffff"/>
                  </a:solidFill>
                  <a:latin typeface="Clear Sans Light"/>
                </a:rPr>
                <a:t>JEDNODUCHÝ NA ČTENÍ</a:t>
              </a:r>
              <a:endParaRPr b="0" lang="cs-CZ" sz="26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reeform 2"/>
          <p:cNvSpPr/>
          <p:nvPr/>
        </p:nvSpPr>
        <p:spPr>
          <a:xfrm>
            <a:off x="-360000" y="-329760"/>
            <a:ext cx="19113840" cy="10769760"/>
          </a:xfrm>
          <a:custGeom>
            <a:avLst/>
            <a:gdLst>
              <a:gd name="textAreaLeft" fmla="*/ 0 w 19113840"/>
              <a:gd name="textAreaRight" fmla="*/ 19114560 w 19113840"/>
              <a:gd name="textAreaTop" fmla="*/ 0 h 10769760"/>
              <a:gd name="textAreaBottom" fmla="*/ 10770480 h 10769760"/>
            </a:gdLst>
            <a:ahLst/>
            <a:rect l="textAreaLeft" t="textAreaTop" r="textAreaRight" b="textAreaBottom"/>
            <a:pathLst>
              <a:path w="19114591" h="10770604">
                <a:moveTo>
                  <a:pt x="0" y="0"/>
                </a:moveTo>
                <a:lnTo>
                  <a:pt x="19114590" y="0"/>
                </a:lnTo>
                <a:lnTo>
                  <a:pt x="19114590" y="10770604"/>
                </a:lnTo>
                <a:lnTo>
                  <a:pt x="0" y="107706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44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60" name="Group 6"/>
          <p:cNvGrpSpPr/>
          <p:nvPr/>
        </p:nvGrpSpPr>
        <p:grpSpPr>
          <a:xfrm>
            <a:off x="12582360" y="3661560"/>
            <a:ext cx="4877640" cy="3418920"/>
            <a:chOff x="12582360" y="3661560"/>
            <a:chExt cx="4877640" cy="3418920"/>
          </a:xfrm>
        </p:grpSpPr>
        <p:sp>
          <p:nvSpPr>
            <p:cNvPr id="161" name="TextBox 7"/>
            <p:cNvSpPr/>
            <p:nvPr/>
          </p:nvSpPr>
          <p:spPr>
            <a:xfrm>
              <a:off x="12582360" y="3661560"/>
              <a:ext cx="4877640" cy="497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just" defTabSz="914400">
                <a:lnSpc>
                  <a:spcPts val="3920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Michroma"/>
                </a:rPr>
                <a:t>Ukázka</a:t>
              </a:r>
              <a:endParaRPr b="0" lang="cs-CZ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2" name="TextBox 8"/>
            <p:cNvSpPr/>
            <p:nvPr/>
          </p:nvSpPr>
          <p:spPr>
            <a:xfrm>
              <a:off x="12582360" y="4591440"/>
              <a:ext cx="4877640" cy="2489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lvl="1" marL="604440" indent="-302400" algn="just" defTabSz="914400">
                <a:lnSpc>
                  <a:spcPts val="392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800" spc="-1" strike="noStrike">
                  <a:solidFill>
                    <a:srgbClr val="ffffff"/>
                  </a:solidFill>
                  <a:latin typeface="Clear Sans Light"/>
                </a:rPr>
                <a:t>vytvoření stylu</a:t>
              </a:r>
              <a:endParaRPr b="0" lang="cs-CZ" sz="28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604440" indent="-302400" algn="just" defTabSz="914400">
                <a:lnSpc>
                  <a:spcPts val="3920"/>
                </a:lnSpc>
                <a:buClr>
                  <a:srgbClr val="ffffff"/>
                </a:buClr>
                <a:buFont typeface="Arial"/>
                <a:buChar char="•"/>
              </a:pPr>
              <a:endParaRPr b="0" lang="cs-CZ" sz="28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604440" indent="-302400" algn="just" defTabSz="914400">
                <a:lnSpc>
                  <a:spcPts val="392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800" spc="-1" strike="noStrike">
                  <a:solidFill>
                    <a:srgbClr val="ffffff"/>
                  </a:solidFill>
                  <a:latin typeface="Clear Sans Light"/>
                </a:rPr>
                <a:t>použití stylu na textu</a:t>
              </a:r>
              <a:endParaRPr b="0" lang="cs-CZ" sz="28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604440" indent="-302400" algn="just" defTabSz="914400">
                <a:lnSpc>
                  <a:spcPts val="3920"/>
                </a:lnSpc>
                <a:buClr>
                  <a:srgbClr val="ffffff"/>
                </a:buClr>
                <a:buFont typeface="Arial"/>
                <a:buChar char="•"/>
              </a:pPr>
              <a:endParaRPr b="0" lang="cs-CZ" sz="28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604440" indent="-302400" algn="just" defTabSz="914400">
                <a:lnSpc>
                  <a:spcPts val="392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800" spc="-1" strike="noStrike">
                  <a:solidFill>
                    <a:srgbClr val="ffffff"/>
                  </a:solidFill>
                  <a:latin typeface="Clear Sans Light"/>
                </a:rPr>
                <a:t>přidání obrázku</a:t>
              </a:r>
              <a:endParaRPr b="0" lang="cs-CZ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63" name="TextBox 9"/>
          <p:cNvSpPr/>
          <p:nvPr/>
        </p:nvSpPr>
        <p:spPr>
          <a:xfrm>
            <a:off x="610200" y="343800"/>
            <a:ext cx="190980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6798"/>
              </a:lnSpc>
            </a:pPr>
            <a:r>
              <a:rPr b="0" lang="en-US" sz="12000" spc="-1379" strike="noStrike">
                <a:solidFill>
                  <a:srgbClr val="ffffff"/>
                </a:solidFill>
                <a:latin typeface="Clear Sans Medium"/>
              </a:rPr>
              <a:t>11</a:t>
            </a:r>
            <a:endParaRPr b="0" lang="cs-CZ" sz="1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2880000" y="864000"/>
            <a:ext cx="8563680" cy="4709880"/>
          </a:xfrm>
          <a:prstGeom prst="rect">
            <a:avLst/>
          </a:prstGeom>
          <a:ln w="0">
            <a:noFill/>
          </a:ln>
        </p:spPr>
      </p:pic>
      <p:pic>
        <p:nvPicPr>
          <p:cNvPr id="165" name="" descr=""/>
          <p:cNvPicPr/>
          <p:nvPr/>
        </p:nvPicPr>
        <p:blipFill>
          <a:blip r:embed="rId3"/>
          <a:stretch/>
        </p:blipFill>
        <p:spPr>
          <a:xfrm>
            <a:off x="2880000" y="5960880"/>
            <a:ext cx="8640000" cy="347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reeform 2"/>
          <p:cNvSpPr/>
          <p:nvPr/>
        </p:nvSpPr>
        <p:spPr>
          <a:xfrm>
            <a:off x="2874960" y="6325200"/>
            <a:ext cx="19790640" cy="6027120"/>
          </a:xfrm>
          <a:custGeom>
            <a:avLst/>
            <a:gdLst>
              <a:gd name="textAreaLeft" fmla="*/ 0 w 19790640"/>
              <a:gd name="textAreaRight" fmla="*/ 19791360 w 19790640"/>
              <a:gd name="textAreaTop" fmla="*/ 0 h 6027120"/>
              <a:gd name="textAreaBottom" fmla="*/ 6027840 h 6027120"/>
            </a:gdLst>
            <a:ahLst/>
            <a:rect l="textAreaLeft" t="textAreaTop" r="textAreaRight" b="textAreaBottom"/>
            <a:pathLst>
              <a:path w="19791454" h="6027690">
                <a:moveTo>
                  <a:pt x="0" y="0"/>
                </a:moveTo>
                <a:lnTo>
                  <a:pt x="19791454" y="0"/>
                </a:lnTo>
                <a:lnTo>
                  <a:pt x="19791454" y="6027691"/>
                </a:lnTo>
                <a:lnTo>
                  <a:pt x="0" y="602769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7" name="Freeform 3"/>
          <p:cNvSpPr/>
          <p:nvPr/>
        </p:nvSpPr>
        <p:spPr>
          <a:xfrm rot="10057800">
            <a:off x="7615440" y="-336960"/>
            <a:ext cx="19790640" cy="6027120"/>
          </a:xfrm>
          <a:custGeom>
            <a:avLst/>
            <a:gdLst>
              <a:gd name="textAreaLeft" fmla="*/ 0 w 19790640"/>
              <a:gd name="textAreaRight" fmla="*/ 19791360 w 19790640"/>
              <a:gd name="textAreaTop" fmla="*/ 0 h 6027120"/>
              <a:gd name="textAreaBottom" fmla="*/ 6027840 h 6027120"/>
            </a:gdLst>
            <a:ahLst/>
            <a:rect l="textAreaLeft" t="textAreaTop" r="textAreaRight" b="textAreaBottom"/>
            <a:pathLst>
              <a:path w="19791454" h="6027690">
                <a:moveTo>
                  <a:pt x="0" y="0"/>
                </a:moveTo>
                <a:lnTo>
                  <a:pt x="19791454" y="0"/>
                </a:lnTo>
                <a:lnTo>
                  <a:pt x="19791454" y="6027690"/>
                </a:lnTo>
                <a:lnTo>
                  <a:pt x="0" y="60276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8" name="TextBox 4"/>
          <p:cNvSpPr/>
          <p:nvPr/>
        </p:nvSpPr>
        <p:spPr>
          <a:xfrm>
            <a:off x="610200" y="343800"/>
            <a:ext cx="190980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6798"/>
              </a:lnSpc>
            </a:pPr>
            <a:r>
              <a:rPr b="0" lang="en-US" sz="12000" spc="-1379" strike="noStrike">
                <a:solidFill>
                  <a:srgbClr val="ffffff"/>
                </a:solidFill>
                <a:latin typeface="Clear Sans Medium"/>
              </a:rPr>
              <a:t>12</a:t>
            </a:r>
            <a:endParaRPr b="0" lang="cs-CZ" sz="1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4082400" y="180000"/>
            <a:ext cx="10286640" cy="10286640"/>
          </a:xfrm>
          <a:prstGeom prst="rect">
            <a:avLst/>
          </a:prstGeom>
          <a:ln w="0">
            <a:noFill/>
          </a:ln>
        </p:spPr>
      </p:pic>
      <p:sp>
        <p:nvSpPr>
          <p:cNvPr id="170" name="TextBox 7"/>
          <p:cNvSpPr/>
          <p:nvPr/>
        </p:nvSpPr>
        <p:spPr>
          <a:xfrm>
            <a:off x="3495240" y="4662720"/>
            <a:ext cx="11282400" cy="10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8640"/>
              </a:lnSpc>
            </a:pPr>
            <a:r>
              <a:rPr b="1" lang="en-US" sz="7200" spc="-1" strike="noStrike">
                <a:solidFill>
                  <a:srgbClr val="ffffff"/>
                </a:solidFill>
                <a:latin typeface="Michroma"/>
              </a:rPr>
              <a:t>Děkuji za pozornost</a:t>
            </a:r>
            <a:endParaRPr b="1" lang="cs-CZ" sz="7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4"/>
          <a:stretch/>
        </p:blipFill>
        <p:spPr>
          <a:xfrm>
            <a:off x="-7200" y="8922600"/>
            <a:ext cx="2736360" cy="136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reeform 6"/>
          <p:cNvSpPr/>
          <p:nvPr/>
        </p:nvSpPr>
        <p:spPr>
          <a:xfrm>
            <a:off x="-413280" y="-241920"/>
            <a:ext cx="19113840" cy="10769760"/>
          </a:xfrm>
          <a:custGeom>
            <a:avLst/>
            <a:gdLst>
              <a:gd name="textAreaLeft" fmla="*/ 0 w 19113840"/>
              <a:gd name="textAreaRight" fmla="*/ 19114560 w 19113840"/>
              <a:gd name="textAreaTop" fmla="*/ 0 h 10769760"/>
              <a:gd name="textAreaBottom" fmla="*/ 10770480 h 10769760"/>
            </a:gdLst>
            <a:ahLst/>
            <a:rect l="textAreaLeft" t="textAreaTop" r="textAreaRight" b="textAreaBottom"/>
            <a:pathLst>
              <a:path w="19114591" h="10770604">
                <a:moveTo>
                  <a:pt x="0" y="0"/>
                </a:moveTo>
                <a:lnTo>
                  <a:pt x="19114590" y="0"/>
                </a:lnTo>
                <a:lnTo>
                  <a:pt x="19114590" y="10770604"/>
                </a:lnTo>
                <a:lnTo>
                  <a:pt x="0" y="107706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44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3" name="Freeform 11"/>
          <p:cNvSpPr/>
          <p:nvPr/>
        </p:nvSpPr>
        <p:spPr>
          <a:xfrm>
            <a:off x="3980160" y="4542120"/>
            <a:ext cx="1087200" cy="1087200"/>
          </a:xfrm>
          <a:custGeom>
            <a:avLst/>
            <a:gdLst>
              <a:gd name="textAreaLeft" fmla="*/ 0 w 1087200"/>
              <a:gd name="textAreaRight" fmla="*/ 1087920 w 1087200"/>
              <a:gd name="textAreaTop" fmla="*/ 0 h 1087200"/>
              <a:gd name="textAreaBottom" fmla="*/ 1087920 h 1087200"/>
            </a:gdLst>
            <a:ahLst/>
            <a:rect l="textAreaLeft" t="textAreaTop" r="textAreaRight" b="textAreaBottom"/>
            <a:pathLst>
              <a:path w="1087880" h="1087880">
                <a:moveTo>
                  <a:pt x="0" y="0"/>
                </a:moveTo>
                <a:lnTo>
                  <a:pt x="1087880" y="0"/>
                </a:lnTo>
                <a:lnTo>
                  <a:pt x="1087880" y="1087880"/>
                </a:lnTo>
                <a:lnTo>
                  <a:pt x="0" y="10878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" name="Freeform 12"/>
          <p:cNvSpPr/>
          <p:nvPr/>
        </p:nvSpPr>
        <p:spPr>
          <a:xfrm>
            <a:off x="3980160" y="6880680"/>
            <a:ext cx="1087200" cy="1087200"/>
          </a:xfrm>
          <a:custGeom>
            <a:avLst/>
            <a:gdLst>
              <a:gd name="textAreaLeft" fmla="*/ 0 w 1087200"/>
              <a:gd name="textAreaRight" fmla="*/ 1087920 w 1087200"/>
              <a:gd name="textAreaTop" fmla="*/ 0 h 1087200"/>
              <a:gd name="textAreaBottom" fmla="*/ 1087920 h 1087200"/>
            </a:gdLst>
            <a:ahLst/>
            <a:rect l="textAreaLeft" t="textAreaTop" r="textAreaRight" b="textAreaBottom"/>
            <a:pathLst>
              <a:path w="1087880" h="1087880">
                <a:moveTo>
                  <a:pt x="0" y="0"/>
                </a:moveTo>
                <a:lnTo>
                  <a:pt x="1087880" y="0"/>
                </a:lnTo>
                <a:lnTo>
                  <a:pt x="1087880" y="1087880"/>
                </a:lnTo>
                <a:lnTo>
                  <a:pt x="0" y="10878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Freeform 13"/>
          <p:cNvSpPr/>
          <p:nvPr/>
        </p:nvSpPr>
        <p:spPr>
          <a:xfrm>
            <a:off x="3980160" y="2318400"/>
            <a:ext cx="1087200" cy="1087200"/>
          </a:xfrm>
          <a:custGeom>
            <a:avLst/>
            <a:gdLst>
              <a:gd name="textAreaLeft" fmla="*/ 0 w 1087200"/>
              <a:gd name="textAreaRight" fmla="*/ 1087920 w 1087200"/>
              <a:gd name="textAreaTop" fmla="*/ 0 h 1087200"/>
              <a:gd name="textAreaBottom" fmla="*/ 1087920 h 1087200"/>
            </a:gdLst>
            <a:ahLst/>
            <a:rect l="textAreaLeft" t="textAreaTop" r="textAreaRight" b="textAreaBottom"/>
            <a:pathLst>
              <a:path w="1087880" h="1087880">
                <a:moveTo>
                  <a:pt x="0" y="0"/>
                </a:moveTo>
                <a:lnTo>
                  <a:pt x="1087880" y="0"/>
                </a:lnTo>
                <a:lnTo>
                  <a:pt x="1087880" y="1087880"/>
                </a:lnTo>
                <a:lnTo>
                  <a:pt x="0" y="10878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6" name="TextBox 44"/>
          <p:cNvSpPr/>
          <p:nvPr/>
        </p:nvSpPr>
        <p:spPr>
          <a:xfrm>
            <a:off x="610200" y="343800"/>
            <a:ext cx="190980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6798"/>
              </a:lnSpc>
            </a:pPr>
            <a:r>
              <a:rPr b="0" lang="en-US" sz="12000" spc="-1379" strike="noStrike">
                <a:solidFill>
                  <a:srgbClr val="ffffff"/>
                </a:solidFill>
                <a:latin typeface="Clear Sans Medium"/>
              </a:rPr>
              <a:t>13</a:t>
            </a:r>
            <a:endParaRPr b="0" lang="cs-CZ" sz="1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7" name="TextBox 45"/>
          <p:cNvSpPr/>
          <p:nvPr/>
        </p:nvSpPr>
        <p:spPr>
          <a:xfrm>
            <a:off x="12600360" y="4414320"/>
            <a:ext cx="421596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576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Michroma"/>
              </a:rPr>
              <a:t>KDE MĚ NAJDETE</a:t>
            </a:r>
            <a:endParaRPr b="0" lang="cs-CZ" sz="4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78" name="Group 23"/>
          <p:cNvGrpSpPr/>
          <p:nvPr/>
        </p:nvGrpSpPr>
        <p:grpSpPr>
          <a:xfrm>
            <a:off x="5868000" y="2375640"/>
            <a:ext cx="5560200" cy="994320"/>
            <a:chOff x="5868000" y="2375640"/>
            <a:chExt cx="5560200" cy="994320"/>
          </a:xfrm>
        </p:grpSpPr>
        <p:sp>
          <p:nvSpPr>
            <p:cNvPr id="179" name="TextBox 46"/>
            <p:cNvSpPr/>
            <p:nvPr/>
          </p:nvSpPr>
          <p:spPr>
            <a:xfrm>
              <a:off x="5868000" y="2375640"/>
              <a:ext cx="5560200" cy="42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3359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lear Sans Light"/>
                </a:rPr>
                <a:t>GITHUB</a:t>
              </a:r>
              <a:endParaRPr b="0" lang="cs-CZ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0" name="TextBox 47"/>
            <p:cNvSpPr/>
            <p:nvPr/>
          </p:nvSpPr>
          <p:spPr>
            <a:xfrm>
              <a:off x="5868000" y="2997000"/>
              <a:ext cx="5560200" cy="37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2940"/>
                </a:lnSpc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github.com/davidSimek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81" name="Group 25"/>
          <p:cNvGrpSpPr/>
          <p:nvPr/>
        </p:nvGrpSpPr>
        <p:grpSpPr>
          <a:xfrm>
            <a:off x="5868000" y="4414680"/>
            <a:ext cx="5560200" cy="1367640"/>
            <a:chOff x="5868000" y="4414680"/>
            <a:chExt cx="5560200" cy="1367640"/>
          </a:xfrm>
        </p:grpSpPr>
        <p:sp>
          <p:nvSpPr>
            <p:cNvPr id="182" name="TextBox 52"/>
            <p:cNvSpPr/>
            <p:nvPr/>
          </p:nvSpPr>
          <p:spPr>
            <a:xfrm>
              <a:off x="5868000" y="4414680"/>
              <a:ext cx="5560200" cy="42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3359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lear Sans Light"/>
                </a:rPr>
                <a:t>EMAIL</a:t>
              </a:r>
              <a:endParaRPr b="0" lang="cs-CZ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3" name="TextBox 53"/>
            <p:cNvSpPr/>
            <p:nvPr/>
          </p:nvSpPr>
          <p:spPr>
            <a:xfrm>
              <a:off x="5868000" y="5036040"/>
              <a:ext cx="5560200" cy="74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2940"/>
                </a:lnSpc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školní:  david.simek@infis.cz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defTabSz="914400">
                <a:lnSpc>
                  <a:spcPts val="2940"/>
                </a:lnSpc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osobní: simek.david@outlook.cz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84" name="Group 26"/>
          <p:cNvGrpSpPr/>
          <p:nvPr/>
        </p:nvGrpSpPr>
        <p:grpSpPr>
          <a:xfrm>
            <a:off x="5868000" y="6937920"/>
            <a:ext cx="5560200" cy="994320"/>
            <a:chOff x="5868000" y="6937920"/>
            <a:chExt cx="5560200" cy="994320"/>
          </a:xfrm>
        </p:grpSpPr>
        <p:sp>
          <p:nvSpPr>
            <p:cNvPr id="185" name="TextBox 54"/>
            <p:cNvSpPr/>
            <p:nvPr/>
          </p:nvSpPr>
          <p:spPr>
            <a:xfrm>
              <a:off x="5868000" y="6937920"/>
              <a:ext cx="5560200" cy="42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3359"/>
                </a:lnSpc>
              </a:pPr>
              <a:r>
                <a:rPr b="0" lang="en-US" sz="2800" spc="-1" strike="noStrike">
                  <a:solidFill>
                    <a:srgbClr val="ffffff"/>
                  </a:solidFill>
                  <a:latin typeface="Clear Sans Light"/>
                </a:rPr>
                <a:t>TELEFON</a:t>
              </a:r>
              <a:endParaRPr b="0" lang="cs-CZ" sz="2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6" name="TextBox 55"/>
            <p:cNvSpPr/>
            <p:nvPr/>
          </p:nvSpPr>
          <p:spPr>
            <a:xfrm>
              <a:off x="5868000" y="7559280"/>
              <a:ext cx="5560200" cy="37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2940"/>
                </a:lnSpc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(+420) 739 038 083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2"/>
          <p:cNvSpPr/>
          <p:nvPr/>
        </p:nvSpPr>
        <p:spPr>
          <a:xfrm flipH="1" rot="128400">
            <a:off x="2982960" y="362880"/>
            <a:ext cx="16024680" cy="5819760"/>
          </a:xfrm>
          <a:custGeom>
            <a:avLst/>
            <a:gdLst>
              <a:gd name="textAreaLeft" fmla="*/ 360 w 16024680"/>
              <a:gd name="textAreaRight" fmla="*/ 16025760 w 16024680"/>
              <a:gd name="textAreaTop" fmla="*/ 0 h 5819760"/>
              <a:gd name="textAreaBottom" fmla="*/ 5820480 h 5819760"/>
            </a:gdLst>
            <a:ahLst/>
            <a:rect l="textAreaLeft" t="textAreaTop" r="textAreaRight" b="textAreaBottom"/>
            <a:pathLst>
              <a:path w="16025520" h="5820343">
                <a:moveTo>
                  <a:pt x="16025519" y="0"/>
                </a:moveTo>
                <a:lnTo>
                  <a:pt x="0" y="0"/>
                </a:lnTo>
                <a:lnTo>
                  <a:pt x="0" y="5820343"/>
                </a:lnTo>
                <a:lnTo>
                  <a:pt x="16025519" y="5820343"/>
                </a:lnTo>
                <a:lnTo>
                  <a:pt x="16025519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9" name="Group 4"/>
          <p:cNvGrpSpPr/>
          <p:nvPr/>
        </p:nvGrpSpPr>
        <p:grpSpPr>
          <a:xfrm>
            <a:off x="11701800" y="3294720"/>
            <a:ext cx="5566320" cy="3771720"/>
            <a:chOff x="11701800" y="3294720"/>
            <a:chExt cx="5566320" cy="3771720"/>
          </a:xfrm>
        </p:grpSpPr>
        <p:sp>
          <p:nvSpPr>
            <p:cNvPr id="50" name="TextBox 5"/>
            <p:cNvSpPr/>
            <p:nvPr/>
          </p:nvSpPr>
          <p:spPr>
            <a:xfrm>
              <a:off x="11701800" y="3294720"/>
              <a:ext cx="5566320" cy="1096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r" defTabSz="914400">
                <a:lnSpc>
                  <a:spcPts val="8640"/>
                </a:lnSpc>
              </a:pPr>
              <a:r>
                <a:rPr b="0" lang="en-US" sz="7200" spc="-1" strike="noStrike">
                  <a:solidFill>
                    <a:srgbClr val="ffffff"/>
                  </a:solidFill>
                  <a:latin typeface="Michroma"/>
                </a:rPr>
                <a:t>KDO JSEM</a:t>
              </a:r>
              <a:endParaRPr b="0" lang="cs-CZ" sz="72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1" name="TextBox 6"/>
            <p:cNvSpPr/>
            <p:nvPr/>
          </p:nvSpPr>
          <p:spPr>
            <a:xfrm>
              <a:off x="11701800" y="4721040"/>
              <a:ext cx="5566320" cy="234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lvl="1" marL="712440" indent="-356400" defTabSz="914400">
                <a:lnSpc>
                  <a:spcPts val="4618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3300" spc="-1" strike="noStrike">
                  <a:solidFill>
                    <a:srgbClr val="ffffff"/>
                  </a:solidFill>
                  <a:latin typeface="Clear Sans Thin"/>
                </a:rPr>
                <a:t>student INFIS</a:t>
              </a:r>
              <a:endParaRPr b="0" lang="cs-CZ" sz="33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712440" indent="-356400" defTabSz="914400">
                <a:lnSpc>
                  <a:spcPts val="4618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3300" spc="-1" strike="noStrike">
                  <a:solidFill>
                    <a:srgbClr val="ffffff"/>
                  </a:solidFill>
                  <a:latin typeface="Clear Sans Thin"/>
                </a:rPr>
                <a:t>programátor</a:t>
              </a:r>
              <a:endParaRPr b="0" lang="cs-CZ" sz="33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712440" indent="-356400" defTabSz="914400">
                <a:lnSpc>
                  <a:spcPts val="4618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3300" spc="-1" strike="noStrike">
                  <a:solidFill>
                    <a:srgbClr val="ffffff"/>
                  </a:solidFill>
                  <a:latin typeface="Clear Sans Thin"/>
                </a:rPr>
                <a:t>nemám rád programování webů</a:t>
              </a:r>
              <a:endParaRPr b="0" lang="cs-CZ" sz="33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2" name="TextBox 7"/>
          <p:cNvSpPr/>
          <p:nvPr/>
        </p:nvSpPr>
        <p:spPr>
          <a:xfrm>
            <a:off x="610200" y="296280"/>
            <a:ext cx="2007000" cy="21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6801"/>
              </a:lnSpc>
            </a:pPr>
            <a:r>
              <a:rPr b="0" lang="en-US" sz="12000" spc="-1381" strike="noStrike">
                <a:solidFill>
                  <a:srgbClr val="ffffff"/>
                </a:solidFill>
                <a:latin typeface="Clear Sans Medium"/>
              </a:rPr>
              <a:t>02</a:t>
            </a:r>
            <a:endParaRPr b="0" lang="cs-CZ" sz="1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4050720" y="1680840"/>
            <a:ext cx="5489280" cy="731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2"/>
          <p:cNvSpPr/>
          <p:nvPr/>
        </p:nvSpPr>
        <p:spPr>
          <a:xfrm>
            <a:off x="-413280" y="-241920"/>
            <a:ext cx="19113840" cy="10769760"/>
          </a:xfrm>
          <a:custGeom>
            <a:avLst/>
            <a:gdLst>
              <a:gd name="textAreaLeft" fmla="*/ 0 w 19113840"/>
              <a:gd name="textAreaRight" fmla="*/ 19114560 w 19113840"/>
              <a:gd name="textAreaTop" fmla="*/ 0 h 10769760"/>
              <a:gd name="textAreaBottom" fmla="*/ 10770480 h 10769760"/>
            </a:gdLst>
            <a:ahLst/>
            <a:rect l="textAreaLeft" t="textAreaTop" r="textAreaRight" b="textAreaBottom"/>
            <a:pathLst>
              <a:path w="19114591" h="10770604">
                <a:moveTo>
                  <a:pt x="0" y="0"/>
                </a:moveTo>
                <a:lnTo>
                  <a:pt x="19114590" y="0"/>
                </a:lnTo>
                <a:lnTo>
                  <a:pt x="19114590" y="10770604"/>
                </a:lnTo>
                <a:lnTo>
                  <a:pt x="0" y="107706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44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TextBox 3"/>
          <p:cNvSpPr/>
          <p:nvPr/>
        </p:nvSpPr>
        <p:spPr>
          <a:xfrm>
            <a:off x="3536280" y="3240000"/>
            <a:ext cx="11583720" cy="73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76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Michroma"/>
              </a:rPr>
              <a:t>JEDNODUCHÉ WEB STYLOVÁNÍ</a:t>
            </a:r>
            <a:endParaRPr b="0" lang="cs-CZ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TextBox 4"/>
          <p:cNvSpPr/>
          <p:nvPr/>
        </p:nvSpPr>
        <p:spPr>
          <a:xfrm>
            <a:off x="6300000" y="2202480"/>
            <a:ext cx="602316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92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Michroma"/>
              </a:rPr>
              <a:t>Co přináším?</a:t>
            </a:r>
            <a:endParaRPr b="0" lang="cs-CZ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TextBox 5"/>
          <p:cNvSpPr/>
          <p:nvPr/>
        </p:nvSpPr>
        <p:spPr>
          <a:xfrm>
            <a:off x="610200" y="343800"/>
            <a:ext cx="1909440" cy="21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6798"/>
              </a:lnSpc>
            </a:pPr>
            <a:r>
              <a:rPr b="0" lang="en-US" sz="12000" spc="-1379" strike="noStrike">
                <a:solidFill>
                  <a:srgbClr val="ffffff"/>
                </a:solidFill>
                <a:latin typeface="Clear Sans Medium"/>
              </a:rPr>
              <a:t>03</a:t>
            </a:r>
            <a:endParaRPr b="0" lang="cs-CZ" sz="1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TextBox 56"/>
          <p:cNvSpPr/>
          <p:nvPr/>
        </p:nvSpPr>
        <p:spPr>
          <a:xfrm>
            <a:off x="0" y="5622480"/>
            <a:ext cx="18288000" cy="248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92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Michroma"/>
              </a:rPr>
              <a:t>značkovací jazyk použitelný i neprogramátory</a:t>
            </a:r>
            <a:endParaRPr b="0" lang="cs-CZ" sz="28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ts val="3920"/>
              </a:lnSpc>
            </a:pPr>
            <a:endParaRPr b="0" lang="cs-CZ" sz="28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ts val="392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Michroma"/>
              </a:rPr>
              <a:t>nástroje pro práci s ním</a:t>
            </a:r>
            <a:endParaRPr b="0" lang="cs-CZ" sz="28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ts val="3920"/>
              </a:lnSpc>
            </a:pPr>
            <a:endParaRPr b="0" lang="cs-CZ" sz="28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ts val="392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Michroma"/>
              </a:rPr>
              <a:t>způsob softwarově bezpečného stylování uživateli</a:t>
            </a:r>
            <a:endParaRPr b="0" lang="cs-CZ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2"/>
          <p:cNvSpPr/>
          <p:nvPr/>
        </p:nvSpPr>
        <p:spPr>
          <a:xfrm>
            <a:off x="-413280" y="-241920"/>
            <a:ext cx="19113840" cy="10769760"/>
          </a:xfrm>
          <a:custGeom>
            <a:avLst/>
            <a:gdLst>
              <a:gd name="textAreaLeft" fmla="*/ 0 w 19113840"/>
              <a:gd name="textAreaRight" fmla="*/ 19114560 w 19113840"/>
              <a:gd name="textAreaTop" fmla="*/ 0 h 10769760"/>
              <a:gd name="textAreaBottom" fmla="*/ 10770480 h 10769760"/>
            </a:gdLst>
            <a:ahLst/>
            <a:rect l="textAreaLeft" t="textAreaTop" r="textAreaRight" b="textAreaBottom"/>
            <a:pathLst>
              <a:path w="19114591" h="10770604">
                <a:moveTo>
                  <a:pt x="0" y="0"/>
                </a:moveTo>
                <a:lnTo>
                  <a:pt x="19114590" y="0"/>
                </a:lnTo>
                <a:lnTo>
                  <a:pt x="19114590" y="10770604"/>
                </a:lnTo>
                <a:lnTo>
                  <a:pt x="0" y="107706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44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Freeform 3"/>
          <p:cNvSpPr/>
          <p:nvPr/>
        </p:nvSpPr>
        <p:spPr>
          <a:xfrm>
            <a:off x="10148400" y="0"/>
            <a:ext cx="8138880" cy="10286280"/>
          </a:xfrm>
          <a:custGeom>
            <a:avLst/>
            <a:gdLst>
              <a:gd name="textAreaLeft" fmla="*/ 0 w 8138880"/>
              <a:gd name="textAreaRight" fmla="*/ 8139600 w 81388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8139767" h="10287000">
                <a:moveTo>
                  <a:pt x="0" y="0"/>
                </a:moveTo>
                <a:lnTo>
                  <a:pt x="8139767" y="0"/>
                </a:lnTo>
                <a:lnTo>
                  <a:pt x="8139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TextBox 4"/>
          <p:cNvSpPr/>
          <p:nvPr/>
        </p:nvSpPr>
        <p:spPr>
          <a:xfrm>
            <a:off x="610200" y="343800"/>
            <a:ext cx="1909440" cy="21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6798"/>
              </a:lnSpc>
            </a:pPr>
            <a:r>
              <a:rPr b="0" lang="en-US" sz="12000" spc="-1379" strike="noStrike">
                <a:solidFill>
                  <a:srgbClr val="ffffff"/>
                </a:solidFill>
                <a:latin typeface="Clear Sans Medium"/>
              </a:rPr>
              <a:t>04</a:t>
            </a:r>
            <a:endParaRPr b="0" lang="cs-CZ" sz="1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TextBox 5"/>
          <p:cNvSpPr/>
          <p:nvPr/>
        </p:nvSpPr>
        <p:spPr>
          <a:xfrm>
            <a:off x="1406880" y="4038120"/>
            <a:ext cx="726732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92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Michroma"/>
              </a:rPr>
              <a:t>Jak to může vypadat</a:t>
            </a:r>
            <a:endParaRPr b="0" lang="cs-CZ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TextBox 6"/>
          <p:cNvSpPr/>
          <p:nvPr/>
        </p:nvSpPr>
        <p:spPr>
          <a:xfrm>
            <a:off x="1406880" y="6771240"/>
            <a:ext cx="7645320" cy="12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18040" indent="-259200" defTabSz="914400">
              <a:lnSpc>
                <a:spcPts val="335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lear Sans Light"/>
              </a:rPr>
              <a:t>upravený web používající Markup Interactive Language Format</a:t>
            </a:r>
            <a:endParaRPr b="0" lang="cs-CZ" sz="2400" spc="-1" strike="noStrike">
              <a:solidFill>
                <a:srgbClr val="ffffff"/>
              </a:solidFill>
              <a:latin typeface="Arial"/>
            </a:endParaRPr>
          </a:p>
          <a:p>
            <a:pPr lvl="1" marL="518040" indent="-259200" defTabSz="914400">
              <a:lnSpc>
                <a:spcPts val="3359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lear Sans Light"/>
              </a:rPr>
              <a:t>jednoduchý js script</a:t>
            </a:r>
            <a:endParaRPr b="0" lang="cs-CZ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2"/>
          <p:cNvSpPr/>
          <p:nvPr/>
        </p:nvSpPr>
        <p:spPr>
          <a:xfrm rot="13500000">
            <a:off x="-5380200" y="-4051080"/>
            <a:ext cx="8759520" cy="8849880"/>
          </a:xfrm>
          <a:custGeom>
            <a:avLst/>
            <a:gdLst>
              <a:gd name="textAreaLeft" fmla="*/ 0 w 8759520"/>
              <a:gd name="textAreaRight" fmla="*/ 8760240 w 8759520"/>
              <a:gd name="textAreaTop" fmla="*/ 0 h 8849880"/>
              <a:gd name="textAreaBottom" fmla="*/ 8850600 h 8849880"/>
            </a:gdLst>
            <a:ahLst/>
            <a:rect l="textAreaLeft" t="textAreaTop" r="textAreaRight" b="textAreaBottom"/>
            <a:pathLst>
              <a:path w="8760196" h="8850507">
                <a:moveTo>
                  <a:pt x="0" y="0"/>
                </a:moveTo>
                <a:lnTo>
                  <a:pt x="8760195" y="0"/>
                </a:lnTo>
                <a:lnTo>
                  <a:pt x="8760195" y="8850507"/>
                </a:lnTo>
                <a:lnTo>
                  <a:pt x="0" y="885050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5" name="Picture 4" descr=""/>
          <p:cNvPicPr/>
          <p:nvPr/>
        </p:nvPicPr>
        <p:blipFill>
          <a:blip r:embed="rId2">
            <a:alphaModFix amt="30000"/>
          </a:blip>
          <a:srcRect l="25804" t="0" r="25804" b="0"/>
          <a:stretch/>
        </p:blipFill>
        <p:spPr>
          <a:xfrm>
            <a:off x="3446640" y="2938320"/>
            <a:ext cx="4491720" cy="6194880"/>
          </a:xfrm>
          <a:prstGeom prst="rect">
            <a:avLst/>
          </a:prstGeom>
          <a:ln w="0">
            <a:noFill/>
          </a:ln>
        </p:spPr>
      </p:pic>
      <p:pic>
        <p:nvPicPr>
          <p:cNvPr id="66" name="Picture 5" descr=""/>
          <p:cNvPicPr/>
          <p:nvPr/>
        </p:nvPicPr>
        <p:blipFill>
          <a:blip r:embed="rId3">
            <a:alphaModFix amt="30000"/>
          </a:blip>
          <a:srcRect l="25850" t="0" r="25850" b="0"/>
          <a:stretch/>
        </p:blipFill>
        <p:spPr>
          <a:xfrm>
            <a:off x="8034480" y="2938320"/>
            <a:ext cx="4491720" cy="6194880"/>
          </a:xfrm>
          <a:prstGeom prst="rect">
            <a:avLst/>
          </a:prstGeom>
          <a:ln w="0">
            <a:noFill/>
          </a:ln>
        </p:spPr>
      </p:pic>
      <p:pic>
        <p:nvPicPr>
          <p:cNvPr id="67" name="Picture 6" descr=""/>
          <p:cNvPicPr/>
          <p:nvPr/>
        </p:nvPicPr>
        <p:blipFill>
          <a:blip r:embed="rId4">
            <a:alphaModFix amt="30000"/>
          </a:blip>
          <a:srcRect l="25393" t="0" r="25393" b="0"/>
          <a:stretch/>
        </p:blipFill>
        <p:spPr>
          <a:xfrm>
            <a:off x="12621960" y="2938320"/>
            <a:ext cx="4491720" cy="6194880"/>
          </a:xfrm>
          <a:prstGeom prst="rect">
            <a:avLst/>
          </a:prstGeom>
          <a:ln w="0">
            <a:noFill/>
          </a:ln>
        </p:spPr>
      </p:pic>
      <p:sp>
        <p:nvSpPr>
          <p:cNvPr id="68" name="TextBox 7"/>
          <p:cNvSpPr/>
          <p:nvPr/>
        </p:nvSpPr>
        <p:spPr>
          <a:xfrm>
            <a:off x="610200" y="343800"/>
            <a:ext cx="1909440" cy="21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6798"/>
              </a:lnSpc>
            </a:pPr>
            <a:r>
              <a:rPr b="0" lang="en-US" sz="12000" spc="-1379" strike="noStrike">
                <a:solidFill>
                  <a:srgbClr val="ffffff"/>
                </a:solidFill>
                <a:latin typeface="Clear Sans Medium"/>
              </a:rPr>
              <a:t>05</a:t>
            </a:r>
            <a:endParaRPr b="0" lang="cs-CZ" sz="1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TextBox 9"/>
          <p:cNvSpPr/>
          <p:nvPr/>
        </p:nvSpPr>
        <p:spPr>
          <a:xfrm>
            <a:off x="4581720" y="1166400"/>
            <a:ext cx="11166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04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Michroma"/>
              </a:rPr>
              <a:t>MOŽNOSTI EDITACE</a:t>
            </a:r>
            <a:endParaRPr b="0" lang="cs-CZ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"/>
          <p:cNvSpPr/>
          <p:nvPr/>
        </p:nvSpPr>
        <p:spPr>
          <a:xfrm>
            <a:off x="3465360" y="2938320"/>
            <a:ext cx="4473000" cy="6194880"/>
          </a:xfrm>
          <a:prstGeom prst="rect">
            <a:avLst/>
          </a:prstGeom>
          <a:solidFill>
            <a:srgbClr val="000000"/>
          </a:solidFill>
          <a:ln w="0">
            <a:solidFill>
              <a:srgbClr val="0060da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71" name="Group 10"/>
          <p:cNvGrpSpPr/>
          <p:nvPr/>
        </p:nvGrpSpPr>
        <p:grpSpPr>
          <a:xfrm>
            <a:off x="3780000" y="5400000"/>
            <a:ext cx="3959640" cy="2083320"/>
            <a:chOff x="3780000" y="5400000"/>
            <a:chExt cx="3959640" cy="2083320"/>
          </a:xfrm>
        </p:grpSpPr>
        <p:sp>
          <p:nvSpPr>
            <p:cNvPr id="72" name="TextBox 11"/>
            <p:cNvSpPr/>
            <p:nvPr/>
          </p:nvSpPr>
          <p:spPr>
            <a:xfrm>
              <a:off x="3780000" y="5990040"/>
              <a:ext cx="3959640" cy="1493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barvy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odsazení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font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velikost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3" name="TextBox 12"/>
            <p:cNvSpPr/>
            <p:nvPr/>
          </p:nvSpPr>
          <p:spPr>
            <a:xfrm>
              <a:off x="3780000" y="5400000"/>
              <a:ext cx="3959640" cy="39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914400">
                <a:lnSpc>
                  <a:spcPts val="3118"/>
                </a:lnSpc>
              </a:pPr>
              <a:r>
                <a:rPr b="0" lang="en-US" sz="2600" spc="-1" strike="noStrike">
                  <a:solidFill>
                    <a:srgbClr val="ffffff"/>
                  </a:solidFill>
                  <a:latin typeface="Clear Sans Light"/>
                </a:rPr>
                <a:t>FORMÁTOVÁNÍ TEXTU</a:t>
              </a:r>
              <a:endParaRPr b="0" lang="cs-CZ" sz="26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4" name=""/>
          <p:cNvSpPr/>
          <p:nvPr/>
        </p:nvSpPr>
        <p:spPr>
          <a:xfrm>
            <a:off x="8034480" y="2938320"/>
            <a:ext cx="4491720" cy="6194880"/>
          </a:xfrm>
          <a:prstGeom prst="rect">
            <a:avLst/>
          </a:prstGeom>
          <a:solidFill>
            <a:srgbClr val="000000"/>
          </a:solidFill>
          <a:ln w="0">
            <a:solidFill>
              <a:srgbClr val="0060da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75" name="Group 13"/>
          <p:cNvGrpSpPr/>
          <p:nvPr/>
        </p:nvGrpSpPr>
        <p:grpSpPr>
          <a:xfrm>
            <a:off x="8613000" y="5433840"/>
            <a:ext cx="3334320" cy="1709640"/>
            <a:chOff x="8613000" y="5433840"/>
            <a:chExt cx="3334320" cy="1709640"/>
          </a:xfrm>
        </p:grpSpPr>
        <p:sp>
          <p:nvSpPr>
            <p:cNvPr id="76" name="TextBox 14"/>
            <p:cNvSpPr/>
            <p:nvPr/>
          </p:nvSpPr>
          <p:spPr>
            <a:xfrm>
              <a:off x="8613000" y="6023880"/>
              <a:ext cx="3334320" cy="1119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pojmenování vlastností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úspora času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7" name="TextBox 15"/>
            <p:cNvSpPr/>
            <p:nvPr/>
          </p:nvSpPr>
          <p:spPr>
            <a:xfrm>
              <a:off x="8613000" y="5433840"/>
              <a:ext cx="3334320" cy="395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914400">
                <a:lnSpc>
                  <a:spcPts val="3118"/>
                </a:lnSpc>
              </a:pPr>
              <a:r>
                <a:rPr b="0" lang="en-US" sz="2600" spc="-1" strike="noStrike">
                  <a:solidFill>
                    <a:srgbClr val="ffffff"/>
                  </a:solidFill>
                  <a:latin typeface="Clear Sans Light"/>
                </a:rPr>
                <a:t>DEFINICE STYLŮ</a:t>
              </a:r>
              <a:endParaRPr b="0" lang="cs-CZ" sz="26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8" name=""/>
          <p:cNvSpPr/>
          <p:nvPr/>
        </p:nvSpPr>
        <p:spPr>
          <a:xfrm>
            <a:off x="12621960" y="2938320"/>
            <a:ext cx="4491720" cy="6194880"/>
          </a:xfrm>
          <a:prstGeom prst="rect">
            <a:avLst/>
          </a:prstGeom>
          <a:solidFill>
            <a:srgbClr val="000000"/>
          </a:solidFill>
          <a:ln w="0">
            <a:solidFill>
              <a:srgbClr val="0060da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79" name="Group 16"/>
          <p:cNvGrpSpPr/>
          <p:nvPr/>
        </p:nvGrpSpPr>
        <p:grpSpPr>
          <a:xfrm>
            <a:off x="13198680" y="5243400"/>
            <a:ext cx="3334320" cy="2082960"/>
            <a:chOff x="13198680" y="5243400"/>
            <a:chExt cx="3334320" cy="2082960"/>
          </a:xfrm>
        </p:grpSpPr>
        <p:sp>
          <p:nvSpPr>
            <p:cNvPr id="80" name="TextBox 17"/>
            <p:cNvSpPr/>
            <p:nvPr/>
          </p:nvSpPr>
          <p:spPr>
            <a:xfrm>
              <a:off x="13198680" y="5833440"/>
              <a:ext cx="3334320" cy="1492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chytré seskupování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kontrola poměru stran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velikost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" name="TextBox 18"/>
            <p:cNvSpPr/>
            <p:nvPr/>
          </p:nvSpPr>
          <p:spPr>
            <a:xfrm>
              <a:off x="13198680" y="5243400"/>
              <a:ext cx="3334320" cy="395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914400">
                <a:lnSpc>
                  <a:spcPts val="3118"/>
                </a:lnSpc>
              </a:pPr>
              <a:r>
                <a:rPr b="0" lang="en-US" sz="2600" spc="-1" strike="noStrike">
                  <a:solidFill>
                    <a:srgbClr val="ffffff"/>
                  </a:solidFill>
                  <a:latin typeface="Clear Sans Light"/>
                </a:rPr>
                <a:t>PRÁCE S OBRÁZKY</a:t>
              </a:r>
              <a:endParaRPr b="0" lang="cs-CZ" sz="26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8"/>
          <p:cNvSpPr/>
          <p:nvPr/>
        </p:nvSpPr>
        <p:spPr>
          <a:xfrm rot="13500000">
            <a:off x="-5380200" y="-4051080"/>
            <a:ext cx="8759520" cy="8849880"/>
          </a:xfrm>
          <a:custGeom>
            <a:avLst/>
            <a:gdLst>
              <a:gd name="textAreaLeft" fmla="*/ 0 w 8759520"/>
              <a:gd name="textAreaRight" fmla="*/ 8760240 w 8759520"/>
              <a:gd name="textAreaTop" fmla="*/ 0 h 8849880"/>
              <a:gd name="textAreaBottom" fmla="*/ 8850600 h 8849880"/>
            </a:gdLst>
            <a:ahLst/>
            <a:rect l="textAreaLeft" t="textAreaTop" r="textAreaRight" b="textAreaBottom"/>
            <a:pathLst>
              <a:path w="8760196" h="8850507">
                <a:moveTo>
                  <a:pt x="0" y="0"/>
                </a:moveTo>
                <a:lnTo>
                  <a:pt x="8760195" y="0"/>
                </a:lnTo>
                <a:lnTo>
                  <a:pt x="8760195" y="8850507"/>
                </a:lnTo>
                <a:lnTo>
                  <a:pt x="0" y="885050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TextBox 36"/>
          <p:cNvSpPr/>
          <p:nvPr/>
        </p:nvSpPr>
        <p:spPr>
          <a:xfrm>
            <a:off x="610200" y="343800"/>
            <a:ext cx="1909440" cy="21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6798"/>
              </a:lnSpc>
            </a:pPr>
            <a:r>
              <a:rPr b="0" lang="en-US" sz="12000" spc="-1379" strike="noStrike">
                <a:solidFill>
                  <a:srgbClr val="ffffff"/>
                </a:solidFill>
                <a:latin typeface="Clear Sans Medium"/>
              </a:rPr>
              <a:t>06</a:t>
            </a:r>
            <a:endParaRPr b="0" lang="cs-CZ" sz="1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TextBox 37"/>
          <p:cNvSpPr/>
          <p:nvPr/>
        </p:nvSpPr>
        <p:spPr>
          <a:xfrm>
            <a:off x="1800000" y="4140000"/>
            <a:ext cx="11166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04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Michroma"/>
              </a:rPr>
              <a:t>MOŽNOSTI EDITACE</a:t>
            </a:r>
            <a:endParaRPr b="0" lang="cs-CZ" sz="42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85" name="Group 21"/>
          <p:cNvGrpSpPr/>
          <p:nvPr/>
        </p:nvGrpSpPr>
        <p:grpSpPr>
          <a:xfrm>
            <a:off x="1620000" y="6840000"/>
            <a:ext cx="3959640" cy="2083320"/>
            <a:chOff x="1620000" y="6840000"/>
            <a:chExt cx="3959640" cy="2083320"/>
          </a:xfrm>
        </p:grpSpPr>
        <p:sp>
          <p:nvSpPr>
            <p:cNvPr id="86" name="TextBox 38"/>
            <p:cNvSpPr/>
            <p:nvPr/>
          </p:nvSpPr>
          <p:spPr>
            <a:xfrm>
              <a:off x="1620000" y="7430040"/>
              <a:ext cx="3959640" cy="1493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barvy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odsazení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font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velikost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7" name="TextBox 39"/>
            <p:cNvSpPr/>
            <p:nvPr/>
          </p:nvSpPr>
          <p:spPr>
            <a:xfrm>
              <a:off x="1620000" y="6840000"/>
              <a:ext cx="3959640" cy="39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3118"/>
                </a:lnSpc>
              </a:pPr>
              <a:r>
                <a:rPr b="0" lang="en-US" sz="2600" spc="-1" strike="noStrike">
                  <a:solidFill>
                    <a:srgbClr val="ffffff"/>
                  </a:solidFill>
                  <a:latin typeface="Clear Sans Light"/>
                </a:rPr>
                <a:t>FORMÁTOVÁNÍ TEXTU</a:t>
              </a:r>
              <a:endParaRPr b="0" lang="cs-CZ" sz="26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10260000" y="-59760"/>
            <a:ext cx="8027640" cy="1034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1"/>
          <p:cNvSpPr/>
          <p:nvPr/>
        </p:nvSpPr>
        <p:spPr>
          <a:xfrm rot="13500000">
            <a:off x="-5380200" y="-4051080"/>
            <a:ext cx="8759520" cy="8849880"/>
          </a:xfrm>
          <a:custGeom>
            <a:avLst/>
            <a:gdLst>
              <a:gd name="textAreaLeft" fmla="*/ 0 w 8759520"/>
              <a:gd name="textAreaRight" fmla="*/ 8760240 w 8759520"/>
              <a:gd name="textAreaTop" fmla="*/ 0 h 8849880"/>
              <a:gd name="textAreaBottom" fmla="*/ 8850600 h 8849880"/>
            </a:gdLst>
            <a:ahLst/>
            <a:rect l="textAreaLeft" t="textAreaTop" r="textAreaRight" b="textAreaBottom"/>
            <a:pathLst>
              <a:path w="8760196" h="8850507">
                <a:moveTo>
                  <a:pt x="0" y="0"/>
                </a:moveTo>
                <a:lnTo>
                  <a:pt x="8760195" y="0"/>
                </a:lnTo>
                <a:lnTo>
                  <a:pt x="8760195" y="8850507"/>
                </a:lnTo>
                <a:lnTo>
                  <a:pt x="0" y="885050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0" name="Picture 1" descr=""/>
          <p:cNvPicPr/>
          <p:nvPr/>
        </p:nvPicPr>
        <p:blipFill>
          <a:blip r:embed="rId2">
            <a:alphaModFix amt="30000"/>
          </a:blip>
          <a:srcRect l="25804" t="0" r="25804" b="0"/>
          <a:stretch/>
        </p:blipFill>
        <p:spPr>
          <a:xfrm>
            <a:off x="3446640" y="2938320"/>
            <a:ext cx="4491720" cy="6194880"/>
          </a:xfrm>
          <a:prstGeom prst="rect">
            <a:avLst/>
          </a:prstGeom>
          <a:ln w="0">
            <a:noFill/>
          </a:ln>
        </p:spPr>
      </p:pic>
      <p:pic>
        <p:nvPicPr>
          <p:cNvPr id="91" name="Picture 2" descr=""/>
          <p:cNvPicPr/>
          <p:nvPr/>
        </p:nvPicPr>
        <p:blipFill>
          <a:blip r:embed="rId3">
            <a:alphaModFix amt="30000"/>
          </a:blip>
          <a:srcRect l="25850" t="0" r="25850" b="0"/>
          <a:stretch/>
        </p:blipFill>
        <p:spPr>
          <a:xfrm>
            <a:off x="8034480" y="2938320"/>
            <a:ext cx="4491720" cy="6194880"/>
          </a:xfrm>
          <a:prstGeom prst="rect">
            <a:avLst/>
          </a:prstGeom>
          <a:ln w="0">
            <a:noFill/>
          </a:ln>
        </p:spPr>
      </p:pic>
      <p:pic>
        <p:nvPicPr>
          <p:cNvPr id="92" name="Picture 3" descr=""/>
          <p:cNvPicPr/>
          <p:nvPr/>
        </p:nvPicPr>
        <p:blipFill>
          <a:blip r:embed="rId4">
            <a:alphaModFix amt="30000"/>
          </a:blip>
          <a:srcRect l="25393" t="0" r="25393" b="0"/>
          <a:stretch/>
        </p:blipFill>
        <p:spPr>
          <a:xfrm>
            <a:off x="12621960" y="2938320"/>
            <a:ext cx="4491720" cy="6194880"/>
          </a:xfrm>
          <a:prstGeom prst="rect">
            <a:avLst/>
          </a:prstGeom>
          <a:ln w="0">
            <a:noFill/>
          </a:ln>
        </p:spPr>
      </p:pic>
      <p:sp>
        <p:nvSpPr>
          <p:cNvPr id="93" name="TextBox 1"/>
          <p:cNvSpPr/>
          <p:nvPr/>
        </p:nvSpPr>
        <p:spPr>
          <a:xfrm>
            <a:off x="610200" y="343800"/>
            <a:ext cx="1909440" cy="21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6798"/>
              </a:lnSpc>
            </a:pPr>
            <a:r>
              <a:rPr b="0" lang="en-US" sz="12000" spc="-1379" strike="noStrike">
                <a:solidFill>
                  <a:srgbClr val="ffffff"/>
                </a:solidFill>
                <a:latin typeface="Clear Sans Medium"/>
              </a:rPr>
              <a:t>05</a:t>
            </a:r>
            <a:endParaRPr b="0" lang="cs-CZ" sz="1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" name="TextBox 21"/>
          <p:cNvSpPr/>
          <p:nvPr/>
        </p:nvSpPr>
        <p:spPr>
          <a:xfrm>
            <a:off x="4581720" y="1166400"/>
            <a:ext cx="11166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04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Michroma"/>
              </a:rPr>
              <a:t>MOŽNOSTI EDITACE</a:t>
            </a:r>
            <a:endParaRPr b="0" lang="cs-CZ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3465360" y="2938320"/>
            <a:ext cx="4473000" cy="6194880"/>
          </a:xfrm>
          <a:prstGeom prst="rect">
            <a:avLst/>
          </a:prstGeom>
          <a:solidFill>
            <a:srgbClr val="000000"/>
          </a:solidFill>
          <a:ln w="0">
            <a:solidFill>
              <a:srgbClr val="0060da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96" name="Group 1"/>
          <p:cNvGrpSpPr/>
          <p:nvPr/>
        </p:nvGrpSpPr>
        <p:grpSpPr>
          <a:xfrm>
            <a:off x="3780000" y="5400000"/>
            <a:ext cx="3959640" cy="2083320"/>
            <a:chOff x="3780000" y="5400000"/>
            <a:chExt cx="3959640" cy="2083320"/>
          </a:xfrm>
        </p:grpSpPr>
        <p:sp>
          <p:nvSpPr>
            <p:cNvPr id="97" name="TextBox 22"/>
            <p:cNvSpPr/>
            <p:nvPr/>
          </p:nvSpPr>
          <p:spPr>
            <a:xfrm>
              <a:off x="3780000" y="5990040"/>
              <a:ext cx="3959640" cy="1493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barvy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odsazení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font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velikost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8" name="TextBox 23"/>
            <p:cNvSpPr/>
            <p:nvPr/>
          </p:nvSpPr>
          <p:spPr>
            <a:xfrm>
              <a:off x="3780000" y="5400000"/>
              <a:ext cx="3959640" cy="39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914400">
                <a:lnSpc>
                  <a:spcPts val="3118"/>
                </a:lnSpc>
              </a:pPr>
              <a:r>
                <a:rPr b="0" lang="en-US" sz="2600" spc="-1" strike="noStrike">
                  <a:solidFill>
                    <a:srgbClr val="ffffff"/>
                  </a:solidFill>
                  <a:latin typeface="Clear Sans Light"/>
                </a:rPr>
                <a:t>FORMÁTOVÁNÍ TEXTU</a:t>
              </a:r>
              <a:endParaRPr b="0" lang="cs-CZ" sz="26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99" name=""/>
          <p:cNvSpPr/>
          <p:nvPr/>
        </p:nvSpPr>
        <p:spPr>
          <a:xfrm>
            <a:off x="8034480" y="2938320"/>
            <a:ext cx="4491720" cy="6194880"/>
          </a:xfrm>
          <a:prstGeom prst="rect">
            <a:avLst/>
          </a:prstGeom>
          <a:solidFill>
            <a:srgbClr val="000000"/>
          </a:solidFill>
          <a:ln w="0">
            <a:solidFill>
              <a:srgbClr val="0060da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00" name="Group 2"/>
          <p:cNvGrpSpPr/>
          <p:nvPr/>
        </p:nvGrpSpPr>
        <p:grpSpPr>
          <a:xfrm>
            <a:off x="8613000" y="5433840"/>
            <a:ext cx="3334320" cy="1709640"/>
            <a:chOff x="8613000" y="5433840"/>
            <a:chExt cx="3334320" cy="1709640"/>
          </a:xfrm>
        </p:grpSpPr>
        <p:sp>
          <p:nvSpPr>
            <p:cNvPr id="101" name="TextBox 24"/>
            <p:cNvSpPr/>
            <p:nvPr/>
          </p:nvSpPr>
          <p:spPr>
            <a:xfrm>
              <a:off x="8613000" y="6023880"/>
              <a:ext cx="3334320" cy="1119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pojmenování vlastností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úspora času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2" name="TextBox 25"/>
            <p:cNvSpPr/>
            <p:nvPr/>
          </p:nvSpPr>
          <p:spPr>
            <a:xfrm>
              <a:off x="8613000" y="5433840"/>
              <a:ext cx="3334320" cy="395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914400">
                <a:lnSpc>
                  <a:spcPts val="3118"/>
                </a:lnSpc>
              </a:pPr>
              <a:r>
                <a:rPr b="0" lang="en-US" sz="2600" spc="-1" strike="noStrike">
                  <a:solidFill>
                    <a:srgbClr val="ffffff"/>
                  </a:solidFill>
                  <a:latin typeface="Clear Sans Light"/>
                </a:rPr>
                <a:t>DEFINICE STYLŮ</a:t>
              </a:r>
              <a:endParaRPr b="0" lang="cs-CZ" sz="26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03" name=""/>
          <p:cNvSpPr/>
          <p:nvPr/>
        </p:nvSpPr>
        <p:spPr>
          <a:xfrm>
            <a:off x="12621960" y="2938320"/>
            <a:ext cx="4491720" cy="6194880"/>
          </a:xfrm>
          <a:prstGeom prst="rect">
            <a:avLst/>
          </a:prstGeom>
          <a:solidFill>
            <a:srgbClr val="000000"/>
          </a:solidFill>
          <a:ln w="0">
            <a:solidFill>
              <a:srgbClr val="0060da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04" name="Group 15"/>
          <p:cNvGrpSpPr/>
          <p:nvPr/>
        </p:nvGrpSpPr>
        <p:grpSpPr>
          <a:xfrm>
            <a:off x="13198680" y="5243400"/>
            <a:ext cx="3334320" cy="2082960"/>
            <a:chOff x="13198680" y="5243400"/>
            <a:chExt cx="3334320" cy="2082960"/>
          </a:xfrm>
        </p:grpSpPr>
        <p:sp>
          <p:nvSpPr>
            <p:cNvPr id="105" name="TextBox 26"/>
            <p:cNvSpPr/>
            <p:nvPr/>
          </p:nvSpPr>
          <p:spPr>
            <a:xfrm>
              <a:off x="13198680" y="5833440"/>
              <a:ext cx="3334320" cy="1492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chytré seskupování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kontrola poměru stran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velikost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6" name="TextBox 27"/>
            <p:cNvSpPr/>
            <p:nvPr/>
          </p:nvSpPr>
          <p:spPr>
            <a:xfrm>
              <a:off x="13198680" y="5243400"/>
              <a:ext cx="3334320" cy="395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914400">
                <a:lnSpc>
                  <a:spcPts val="3118"/>
                </a:lnSpc>
              </a:pPr>
              <a:r>
                <a:rPr b="0" lang="en-US" sz="2600" spc="-1" strike="noStrike">
                  <a:solidFill>
                    <a:srgbClr val="ffffff"/>
                  </a:solidFill>
                  <a:latin typeface="Clear Sans Light"/>
                </a:rPr>
                <a:t>PRÁCE S OBRÁZKY</a:t>
              </a:r>
              <a:endParaRPr b="0" lang="cs-CZ" sz="26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9"/>
          <p:cNvSpPr/>
          <p:nvPr/>
        </p:nvSpPr>
        <p:spPr>
          <a:xfrm rot="13500000">
            <a:off x="-5380200" y="-4051080"/>
            <a:ext cx="8759520" cy="8849880"/>
          </a:xfrm>
          <a:custGeom>
            <a:avLst/>
            <a:gdLst>
              <a:gd name="textAreaLeft" fmla="*/ 0 w 8759520"/>
              <a:gd name="textAreaRight" fmla="*/ 8760240 w 8759520"/>
              <a:gd name="textAreaTop" fmla="*/ 0 h 8849880"/>
              <a:gd name="textAreaBottom" fmla="*/ 8850600 h 8849880"/>
            </a:gdLst>
            <a:ahLst/>
            <a:rect l="textAreaLeft" t="textAreaTop" r="textAreaRight" b="textAreaBottom"/>
            <a:pathLst>
              <a:path w="8760196" h="8850507">
                <a:moveTo>
                  <a:pt x="0" y="0"/>
                </a:moveTo>
                <a:lnTo>
                  <a:pt x="8760195" y="0"/>
                </a:lnTo>
                <a:lnTo>
                  <a:pt x="8760195" y="8850507"/>
                </a:lnTo>
                <a:lnTo>
                  <a:pt x="0" y="885050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TextBox 40"/>
          <p:cNvSpPr/>
          <p:nvPr/>
        </p:nvSpPr>
        <p:spPr>
          <a:xfrm>
            <a:off x="610200" y="343800"/>
            <a:ext cx="1909440" cy="21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6798"/>
              </a:lnSpc>
            </a:pPr>
            <a:r>
              <a:rPr b="0" lang="en-US" sz="12000" spc="-1379" strike="noStrike">
                <a:solidFill>
                  <a:srgbClr val="ffffff"/>
                </a:solidFill>
                <a:latin typeface="Clear Sans Medium"/>
              </a:rPr>
              <a:t>07</a:t>
            </a:r>
            <a:endParaRPr b="0" lang="cs-CZ" sz="1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" name="TextBox 41"/>
          <p:cNvSpPr/>
          <p:nvPr/>
        </p:nvSpPr>
        <p:spPr>
          <a:xfrm>
            <a:off x="1800000" y="4140000"/>
            <a:ext cx="11166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04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Michroma"/>
              </a:rPr>
              <a:t>MOŽNOSTI EDITACE</a:t>
            </a:r>
            <a:endParaRPr b="0" lang="cs-CZ" sz="42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0" name="Group 22"/>
          <p:cNvGrpSpPr/>
          <p:nvPr/>
        </p:nvGrpSpPr>
        <p:grpSpPr>
          <a:xfrm>
            <a:off x="1620000" y="6840000"/>
            <a:ext cx="3959640" cy="1336680"/>
            <a:chOff x="1620000" y="6840000"/>
            <a:chExt cx="3959640" cy="1336680"/>
          </a:xfrm>
        </p:grpSpPr>
        <p:sp>
          <p:nvSpPr>
            <p:cNvPr id="111" name="TextBox 42"/>
            <p:cNvSpPr/>
            <p:nvPr/>
          </p:nvSpPr>
          <p:spPr>
            <a:xfrm>
              <a:off x="1620000" y="7430040"/>
              <a:ext cx="3959640" cy="74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pojmenování vlastností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úspora času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2" name="TextBox 43"/>
            <p:cNvSpPr/>
            <p:nvPr/>
          </p:nvSpPr>
          <p:spPr>
            <a:xfrm>
              <a:off x="1620000" y="6840000"/>
              <a:ext cx="3959640" cy="39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defTabSz="914400">
                <a:lnSpc>
                  <a:spcPts val="3118"/>
                </a:lnSpc>
              </a:pPr>
              <a:r>
                <a:rPr b="0" lang="en-US" sz="2600" spc="-1" strike="noStrike">
                  <a:solidFill>
                    <a:srgbClr val="ffffff"/>
                  </a:solidFill>
                  <a:latin typeface="Clear Sans Light"/>
                </a:rPr>
                <a:t>DEFINICE STYLŮ</a:t>
              </a:r>
              <a:endParaRPr b="0" lang="cs-CZ" sz="26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10260000" y="-59760"/>
            <a:ext cx="8027640" cy="1034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7"/>
          <p:cNvSpPr/>
          <p:nvPr/>
        </p:nvSpPr>
        <p:spPr>
          <a:xfrm rot="13500000">
            <a:off x="-5380200" y="-4051080"/>
            <a:ext cx="8759520" cy="8849880"/>
          </a:xfrm>
          <a:custGeom>
            <a:avLst/>
            <a:gdLst>
              <a:gd name="textAreaLeft" fmla="*/ 0 w 8759520"/>
              <a:gd name="textAreaRight" fmla="*/ 8760240 w 8759520"/>
              <a:gd name="textAreaTop" fmla="*/ 0 h 8849880"/>
              <a:gd name="textAreaBottom" fmla="*/ 8850600 h 8849880"/>
            </a:gdLst>
            <a:ahLst/>
            <a:rect l="textAreaLeft" t="textAreaTop" r="textAreaRight" b="textAreaBottom"/>
            <a:pathLst>
              <a:path w="8760196" h="8850507">
                <a:moveTo>
                  <a:pt x="0" y="0"/>
                </a:moveTo>
                <a:lnTo>
                  <a:pt x="8760195" y="0"/>
                </a:lnTo>
                <a:lnTo>
                  <a:pt x="8760195" y="8850507"/>
                </a:lnTo>
                <a:lnTo>
                  <a:pt x="0" y="885050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5" name="Picture 9" descr=""/>
          <p:cNvPicPr/>
          <p:nvPr/>
        </p:nvPicPr>
        <p:blipFill>
          <a:blip r:embed="rId2">
            <a:alphaModFix amt="30000"/>
          </a:blip>
          <a:srcRect l="25804" t="0" r="25804" b="0"/>
          <a:stretch/>
        </p:blipFill>
        <p:spPr>
          <a:xfrm>
            <a:off x="3446640" y="2938320"/>
            <a:ext cx="4491720" cy="6194880"/>
          </a:xfrm>
          <a:prstGeom prst="rect">
            <a:avLst/>
          </a:prstGeom>
          <a:ln w="0">
            <a:noFill/>
          </a:ln>
        </p:spPr>
      </p:pic>
      <p:pic>
        <p:nvPicPr>
          <p:cNvPr id="116" name="Picture 10" descr=""/>
          <p:cNvPicPr/>
          <p:nvPr/>
        </p:nvPicPr>
        <p:blipFill>
          <a:blip r:embed="rId3">
            <a:alphaModFix amt="30000"/>
          </a:blip>
          <a:srcRect l="25850" t="0" r="25850" b="0"/>
          <a:stretch/>
        </p:blipFill>
        <p:spPr>
          <a:xfrm>
            <a:off x="8034480" y="2938320"/>
            <a:ext cx="4491720" cy="6194880"/>
          </a:xfrm>
          <a:prstGeom prst="rect">
            <a:avLst/>
          </a:prstGeom>
          <a:ln w="0">
            <a:noFill/>
          </a:ln>
        </p:spPr>
      </p:pic>
      <p:pic>
        <p:nvPicPr>
          <p:cNvPr id="117" name="Picture 11" descr=""/>
          <p:cNvPicPr/>
          <p:nvPr/>
        </p:nvPicPr>
        <p:blipFill>
          <a:blip r:embed="rId4">
            <a:alphaModFix amt="30000"/>
          </a:blip>
          <a:srcRect l="25393" t="0" r="25393" b="0"/>
          <a:stretch/>
        </p:blipFill>
        <p:spPr>
          <a:xfrm>
            <a:off x="12621960" y="2938320"/>
            <a:ext cx="4491720" cy="6194880"/>
          </a:xfrm>
          <a:prstGeom prst="rect">
            <a:avLst/>
          </a:prstGeom>
          <a:ln w="0">
            <a:noFill/>
          </a:ln>
        </p:spPr>
      </p:pic>
      <p:sp>
        <p:nvSpPr>
          <p:cNvPr id="118" name="TextBox 28"/>
          <p:cNvSpPr/>
          <p:nvPr/>
        </p:nvSpPr>
        <p:spPr>
          <a:xfrm>
            <a:off x="610200" y="343800"/>
            <a:ext cx="1909440" cy="21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6798"/>
              </a:lnSpc>
            </a:pPr>
            <a:r>
              <a:rPr b="0" lang="en-US" sz="12000" spc="-1379" strike="noStrike">
                <a:solidFill>
                  <a:srgbClr val="ffffff"/>
                </a:solidFill>
                <a:latin typeface="Clear Sans Medium"/>
              </a:rPr>
              <a:t>05</a:t>
            </a:r>
            <a:endParaRPr b="0" lang="cs-CZ" sz="1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TextBox 29"/>
          <p:cNvSpPr/>
          <p:nvPr/>
        </p:nvSpPr>
        <p:spPr>
          <a:xfrm>
            <a:off x="4581720" y="1166400"/>
            <a:ext cx="11166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04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Michroma"/>
              </a:rPr>
              <a:t>MOŽNOSTI EDITACE</a:t>
            </a:r>
            <a:endParaRPr b="0" lang="cs-CZ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"/>
          <p:cNvSpPr/>
          <p:nvPr/>
        </p:nvSpPr>
        <p:spPr>
          <a:xfrm>
            <a:off x="3465360" y="2938320"/>
            <a:ext cx="4473000" cy="6194880"/>
          </a:xfrm>
          <a:prstGeom prst="rect">
            <a:avLst/>
          </a:prstGeom>
          <a:solidFill>
            <a:srgbClr val="000000"/>
          </a:solidFill>
          <a:ln w="0">
            <a:solidFill>
              <a:srgbClr val="0060da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21" name="Group 18"/>
          <p:cNvGrpSpPr/>
          <p:nvPr/>
        </p:nvGrpSpPr>
        <p:grpSpPr>
          <a:xfrm>
            <a:off x="3780000" y="5400000"/>
            <a:ext cx="3959640" cy="2083320"/>
            <a:chOff x="3780000" y="5400000"/>
            <a:chExt cx="3959640" cy="2083320"/>
          </a:xfrm>
        </p:grpSpPr>
        <p:sp>
          <p:nvSpPr>
            <p:cNvPr id="122" name="TextBox 30"/>
            <p:cNvSpPr/>
            <p:nvPr/>
          </p:nvSpPr>
          <p:spPr>
            <a:xfrm>
              <a:off x="3780000" y="5990040"/>
              <a:ext cx="3959640" cy="1493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barvy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odsazení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font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velikost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3" name="TextBox 31"/>
            <p:cNvSpPr/>
            <p:nvPr/>
          </p:nvSpPr>
          <p:spPr>
            <a:xfrm>
              <a:off x="3780000" y="5400000"/>
              <a:ext cx="3959640" cy="396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914400">
                <a:lnSpc>
                  <a:spcPts val="3118"/>
                </a:lnSpc>
              </a:pPr>
              <a:r>
                <a:rPr b="0" lang="en-US" sz="2600" spc="-1" strike="noStrike">
                  <a:solidFill>
                    <a:srgbClr val="ffffff"/>
                  </a:solidFill>
                  <a:latin typeface="Clear Sans Light"/>
                </a:rPr>
                <a:t>FORMÁTOVÁNÍ TEXTU</a:t>
              </a:r>
              <a:endParaRPr b="0" lang="cs-CZ" sz="26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24" name=""/>
          <p:cNvSpPr/>
          <p:nvPr/>
        </p:nvSpPr>
        <p:spPr>
          <a:xfrm>
            <a:off x="8034480" y="2938320"/>
            <a:ext cx="4491720" cy="6194880"/>
          </a:xfrm>
          <a:prstGeom prst="rect">
            <a:avLst/>
          </a:prstGeom>
          <a:solidFill>
            <a:srgbClr val="000000"/>
          </a:solidFill>
          <a:ln w="0">
            <a:solidFill>
              <a:srgbClr val="0060da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25" name="Group 19"/>
          <p:cNvGrpSpPr/>
          <p:nvPr/>
        </p:nvGrpSpPr>
        <p:grpSpPr>
          <a:xfrm>
            <a:off x="8613000" y="5433840"/>
            <a:ext cx="3334320" cy="1709640"/>
            <a:chOff x="8613000" y="5433840"/>
            <a:chExt cx="3334320" cy="1709640"/>
          </a:xfrm>
        </p:grpSpPr>
        <p:sp>
          <p:nvSpPr>
            <p:cNvPr id="126" name="TextBox 32"/>
            <p:cNvSpPr/>
            <p:nvPr/>
          </p:nvSpPr>
          <p:spPr>
            <a:xfrm>
              <a:off x="8613000" y="6023880"/>
              <a:ext cx="3334320" cy="1119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pojmenování vlastností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Light"/>
                </a:rPr>
                <a:t>úspora času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7" name="TextBox 33"/>
            <p:cNvSpPr/>
            <p:nvPr/>
          </p:nvSpPr>
          <p:spPr>
            <a:xfrm>
              <a:off x="8613000" y="5433840"/>
              <a:ext cx="3334320" cy="395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914400">
                <a:lnSpc>
                  <a:spcPts val="3118"/>
                </a:lnSpc>
              </a:pPr>
              <a:r>
                <a:rPr b="0" lang="en-US" sz="2600" spc="-1" strike="noStrike">
                  <a:solidFill>
                    <a:srgbClr val="ffffff"/>
                  </a:solidFill>
                  <a:latin typeface="Clear Sans Light"/>
                </a:rPr>
                <a:t>DEFINICE STYLŮ</a:t>
              </a:r>
              <a:endParaRPr b="0" lang="cs-CZ" sz="26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28" name=""/>
          <p:cNvSpPr/>
          <p:nvPr/>
        </p:nvSpPr>
        <p:spPr>
          <a:xfrm>
            <a:off x="12621960" y="2938320"/>
            <a:ext cx="4491720" cy="6194880"/>
          </a:xfrm>
          <a:prstGeom prst="rect">
            <a:avLst/>
          </a:prstGeom>
          <a:solidFill>
            <a:srgbClr val="000000"/>
          </a:solidFill>
          <a:ln w="0">
            <a:solidFill>
              <a:srgbClr val="0060da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cs-CZ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29" name="Group 20"/>
          <p:cNvGrpSpPr/>
          <p:nvPr/>
        </p:nvGrpSpPr>
        <p:grpSpPr>
          <a:xfrm>
            <a:off x="13198680" y="5243400"/>
            <a:ext cx="3334320" cy="2082960"/>
            <a:chOff x="13198680" y="5243400"/>
            <a:chExt cx="3334320" cy="2082960"/>
          </a:xfrm>
        </p:grpSpPr>
        <p:sp>
          <p:nvSpPr>
            <p:cNvPr id="130" name="TextBox 34"/>
            <p:cNvSpPr/>
            <p:nvPr/>
          </p:nvSpPr>
          <p:spPr>
            <a:xfrm>
              <a:off x="13198680" y="5833440"/>
              <a:ext cx="3334320" cy="1492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chytré seskupování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kontrola poměru stran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  <a:p>
              <a:pPr lvl="1" marL="453240" indent="-226800" defTabSz="914400">
                <a:lnSpc>
                  <a:spcPts val="2940"/>
                </a:lnSpc>
                <a:buClr>
                  <a:srgbClr val="ffffff"/>
                </a:buClr>
                <a:buFont typeface="Arial"/>
                <a:buChar char="•"/>
              </a:pPr>
              <a:r>
                <a:rPr b="0" lang="en-US" sz="2100" spc="-1" strike="noStrike">
                  <a:solidFill>
                    <a:srgbClr val="ffffff"/>
                  </a:solidFill>
                  <a:latin typeface="Clear Sans Thin"/>
                </a:rPr>
                <a:t>velikost</a:t>
              </a:r>
              <a:endParaRPr b="0" lang="cs-CZ" sz="21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35"/>
            <p:cNvSpPr/>
            <p:nvPr/>
          </p:nvSpPr>
          <p:spPr>
            <a:xfrm>
              <a:off x="13198680" y="5243400"/>
              <a:ext cx="3334320" cy="395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 defTabSz="914400">
                <a:lnSpc>
                  <a:spcPts val="3118"/>
                </a:lnSpc>
              </a:pPr>
              <a:r>
                <a:rPr b="0" lang="en-US" sz="2600" spc="-1" strike="noStrike">
                  <a:solidFill>
                    <a:srgbClr val="ffffff"/>
                  </a:solidFill>
                  <a:latin typeface="Clear Sans Light"/>
                </a:rPr>
                <a:t>PRÁCE S OBRÁZKY</a:t>
              </a:r>
              <a:endParaRPr b="0" lang="cs-CZ" sz="26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</TotalTime>
  <Application>LibreOffice/7.6.4.1$Linux_X86_64 LibreOffice_project/60$Build-1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DAF70oTl5oA</dc:identifier>
  <dc:language>cs-CZ</dc:language>
  <cp:lastModifiedBy/>
  <dcterms:modified xsi:type="dcterms:W3CDTF">2024-02-05T21:59:14Z</dcterms:modified>
  <cp:revision>16</cp:revision>
  <dc:subject/>
  <dc:title>Markup Interactive Language Format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